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63"/>
  </p:notesMasterIdLst>
  <p:handoutMasterIdLst>
    <p:handoutMasterId r:id="rId64"/>
  </p:handoutMasterIdLst>
  <p:sldIdLst>
    <p:sldId id="260" r:id="rId2"/>
    <p:sldId id="333" r:id="rId3"/>
    <p:sldId id="319" r:id="rId4"/>
    <p:sldId id="1275" r:id="rId5"/>
    <p:sldId id="309" r:id="rId6"/>
    <p:sldId id="289" r:id="rId7"/>
    <p:sldId id="1284" r:id="rId8"/>
    <p:sldId id="332" r:id="rId9"/>
    <p:sldId id="1276" r:id="rId10"/>
    <p:sldId id="280" r:id="rId11"/>
    <p:sldId id="331" r:id="rId12"/>
    <p:sldId id="1294" r:id="rId13"/>
    <p:sldId id="1139" r:id="rId14"/>
    <p:sldId id="258" r:id="rId15"/>
    <p:sldId id="2433" r:id="rId16"/>
    <p:sldId id="1192" r:id="rId17"/>
    <p:sldId id="2415" r:id="rId18"/>
    <p:sldId id="2420" r:id="rId19"/>
    <p:sldId id="345" r:id="rId20"/>
    <p:sldId id="1186" r:id="rId21"/>
    <p:sldId id="315" r:id="rId22"/>
    <p:sldId id="367" r:id="rId23"/>
    <p:sldId id="1141" r:id="rId24"/>
    <p:sldId id="2423" r:id="rId25"/>
    <p:sldId id="2414" r:id="rId26"/>
    <p:sldId id="2424" r:id="rId27"/>
    <p:sldId id="2426" r:id="rId28"/>
    <p:sldId id="305" r:id="rId29"/>
    <p:sldId id="273" r:id="rId30"/>
    <p:sldId id="898" r:id="rId31"/>
    <p:sldId id="270" r:id="rId32"/>
    <p:sldId id="272" r:id="rId33"/>
    <p:sldId id="924" r:id="rId34"/>
    <p:sldId id="1280" r:id="rId35"/>
    <p:sldId id="1281" r:id="rId36"/>
    <p:sldId id="1282" r:id="rId37"/>
    <p:sldId id="1283" r:id="rId38"/>
    <p:sldId id="1285" r:id="rId39"/>
    <p:sldId id="1286" r:id="rId40"/>
    <p:sldId id="1287" r:id="rId41"/>
    <p:sldId id="1288" r:id="rId42"/>
    <p:sldId id="1279" r:id="rId43"/>
    <p:sldId id="1289" r:id="rId44"/>
    <p:sldId id="291" r:id="rId45"/>
    <p:sldId id="1290" r:id="rId46"/>
    <p:sldId id="301" r:id="rId47"/>
    <p:sldId id="261" r:id="rId48"/>
    <p:sldId id="262" r:id="rId49"/>
    <p:sldId id="263" r:id="rId50"/>
    <p:sldId id="264" r:id="rId51"/>
    <p:sldId id="1291" r:id="rId52"/>
    <p:sldId id="1292" r:id="rId53"/>
    <p:sldId id="1293" r:id="rId54"/>
    <p:sldId id="2431" r:id="rId55"/>
    <p:sldId id="2432" r:id="rId56"/>
    <p:sldId id="2429" r:id="rId57"/>
    <p:sldId id="2428" r:id="rId58"/>
    <p:sldId id="2430" r:id="rId59"/>
    <p:sldId id="1035" r:id="rId60"/>
    <p:sldId id="2425" r:id="rId61"/>
    <p:sldId id="2427" r:id="rId6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3B3B3"/>
    <a:srgbClr val="719500"/>
    <a:srgbClr val="007836"/>
    <a:srgbClr val="BE0F34"/>
    <a:srgbClr val="820150"/>
    <a:srgbClr val="502D7F"/>
    <a:srgbClr val="00338E"/>
    <a:srgbClr val="0081AB"/>
    <a:srgbClr val="758F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23A425-47EC-8533-B93B-B5C18691172A}" v="1375" dt="2024-06-06T14:46:20.844"/>
    <p1510:client id="{F375AF36-AE61-4811-ACA1-6AD7BD18DBF5}" v="222" dt="2024-06-06T14:42:00.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87" autoAdjust="0"/>
    <p:restoredTop sz="96327"/>
  </p:normalViewPr>
  <p:slideViewPr>
    <p:cSldViewPr snapToGrid="0" snapToObjects="1">
      <p:cViewPr varScale="1">
        <p:scale>
          <a:sx n="73" d="100"/>
          <a:sy n="73" d="100"/>
        </p:scale>
        <p:origin x="36" y="192"/>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A8C31-61B4-5B44-BF23-BC0A031AC677}" type="doc">
      <dgm:prSet loTypeId="urn:microsoft.com/office/officeart/2005/8/layout/hierarchy1" loCatId="" qsTypeId="urn:microsoft.com/office/officeart/2005/8/quickstyle/simple1" qsCatId="simple" csTypeId="urn:microsoft.com/office/officeart/2005/8/colors/accent2_2" csCatId="accent2" phldr="1"/>
      <dgm:spPr/>
      <dgm:t>
        <a:bodyPr/>
        <a:lstStyle/>
        <a:p>
          <a:endParaRPr lang="en-US"/>
        </a:p>
      </dgm:t>
    </dgm:pt>
    <dgm:pt modelId="{C54EE76F-2E90-9B4C-B7A8-ABBD7E1B7286}">
      <dgm:prSet phldrT="[Text]"/>
      <dgm:spPr>
        <a:solidFill>
          <a:schemeClr val="lt1">
            <a:hueOff val="0"/>
            <a:satOff val="0"/>
            <a:lumOff val="0"/>
          </a:schemeClr>
        </a:solidFill>
      </dgm:spPr>
      <dgm:t>
        <a:bodyPr/>
        <a:lstStyle/>
        <a:p>
          <a:pPr rtl="0"/>
          <a:r>
            <a:rPr lang="en-US" b="1" dirty="0">
              <a:solidFill>
                <a:srgbClr val="000000"/>
              </a:solidFill>
            </a:rPr>
            <a:t>Total Water Use</a:t>
          </a:r>
        </a:p>
      </dgm:t>
    </dgm:pt>
    <dgm:pt modelId="{71878DD4-9A28-134C-86CA-3D2334E55457}" type="parTrans" cxnId="{50B5CB47-2CD4-BA4F-AE64-728A45B04076}">
      <dgm:prSet/>
      <dgm:spPr/>
      <dgm:t>
        <a:bodyPr/>
        <a:lstStyle/>
        <a:p>
          <a:endParaRPr lang="en-US"/>
        </a:p>
      </dgm:t>
    </dgm:pt>
    <dgm:pt modelId="{6CB897A9-2159-B244-9EF7-84687F8D0E97}" type="sibTrans" cxnId="{50B5CB47-2CD4-BA4F-AE64-728A45B04076}">
      <dgm:prSet/>
      <dgm:spPr/>
      <dgm:t>
        <a:bodyPr/>
        <a:lstStyle/>
        <a:p>
          <a:endParaRPr lang="en-US"/>
        </a:p>
      </dgm:t>
    </dgm:pt>
    <dgm:pt modelId="{50B9EC25-9FBE-4741-A94E-0CBD3E028BD8}" type="asst">
      <dgm:prSet phldrT="[Text]"/>
      <dgm:spPr>
        <a:solidFill>
          <a:schemeClr val="lt1">
            <a:hueOff val="0"/>
            <a:satOff val="0"/>
            <a:lumOff val="0"/>
          </a:schemeClr>
        </a:solidFill>
      </dgm:spPr>
      <dgm:t>
        <a:bodyPr/>
        <a:lstStyle/>
        <a:p>
          <a:pPr rtl="0"/>
          <a:r>
            <a:rPr lang="en-US" b="1" dirty="0">
              <a:solidFill>
                <a:srgbClr val="000000"/>
              </a:solidFill>
            </a:rPr>
            <a:t>Non-Agricultural Water Use</a:t>
          </a:r>
        </a:p>
      </dgm:t>
    </dgm:pt>
    <dgm:pt modelId="{DC8241FD-33B8-004B-996B-C919B73EEDE7}" type="parTrans" cxnId="{CC57CF61-6323-9343-84E2-7720E4D4125A}">
      <dgm:prSet/>
      <dgm:spPr>
        <a:ln w="38100"/>
      </dgm:spPr>
      <dgm:t>
        <a:bodyPr/>
        <a:lstStyle/>
        <a:p>
          <a:endParaRPr lang="en-US"/>
        </a:p>
      </dgm:t>
    </dgm:pt>
    <dgm:pt modelId="{CEAFB52A-3A0D-5A4C-AC57-FB1B29E386BB}" type="sibTrans" cxnId="{CC57CF61-6323-9343-84E2-7720E4D4125A}">
      <dgm:prSet/>
      <dgm:spPr/>
      <dgm:t>
        <a:bodyPr/>
        <a:lstStyle/>
        <a:p>
          <a:endParaRPr lang="en-US"/>
        </a:p>
      </dgm:t>
    </dgm:pt>
    <dgm:pt modelId="{1564E0EB-F8A9-F649-9F7B-B9521AD5D181}">
      <dgm:prSet phldrT="[Text]"/>
      <dgm:spPr>
        <a:solidFill>
          <a:schemeClr val="lt1">
            <a:hueOff val="0"/>
            <a:satOff val="0"/>
            <a:lumOff val="0"/>
          </a:schemeClr>
        </a:solidFill>
      </dgm:spPr>
      <dgm:t>
        <a:bodyPr/>
        <a:lstStyle/>
        <a:p>
          <a:pPr rtl="0"/>
          <a:r>
            <a:rPr lang="en-US" b="1" dirty="0">
              <a:solidFill>
                <a:srgbClr val="000000"/>
              </a:solidFill>
            </a:rPr>
            <a:t>Irrigation</a:t>
          </a:r>
        </a:p>
      </dgm:t>
    </dgm:pt>
    <dgm:pt modelId="{C739946D-0742-3B44-A304-6E3D2B2C6922}" type="parTrans" cxnId="{95F9BE81-8CFB-8646-B070-B1E30169C882}">
      <dgm:prSet/>
      <dgm:spPr>
        <a:ln w="38100"/>
      </dgm:spPr>
      <dgm:t>
        <a:bodyPr/>
        <a:lstStyle/>
        <a:p>
          <a:endParaRPr lang="en-US"/>
        </a:p>
      </dgm:t>
    </dgm:pt>
    <dgm:pt modelId="{95B141AF-5C65-6C49-B28D-2AFFB45F5260}" type="sibTrans" cxnId="{95F9BE81-8CFB-8646-B070-B1E30169C882}">
      <dgm:prSet/>
      <dgm:spPr/>
      <dgm:t>
        <a:bodyPr/>
        <a:lstStyle/>
        <a:p>
          <a:endParaRPr lang="en-US"/>
        </a:p>
      </dgm:t>
    </dgm:pt>
    <dgm:pt modelId="{A01D9B9D-9A53-D54B-A6A6-C4F5847DD1C6}">
      <dgm:prSet phldrT="[Text]"/>
      <dgm:spPr>
        <a:solidFill>
          <a:schemeClr val="lt1">
            <a:hueOff val="0"/>
            <a:satOff val="0"/>
            <a:lumOff val="0"/>
          </a:schemeClr>
        </a:solidFill>
      </dgm:spPr>
      <dgm:t>
        <a:bodyPr/>
        <a:lstStyle/>
        <a:p>
          <a:pPr rtl="0"/>
          <a:r>
            <a:rPr lang="en-US" b="1" dirty="0">
              <a:solidFill>
                <a:srgbClr val="000000"/>
              </a:solidFill>
            </a:rPr>
            <a:t>Livestock</a:t>
          </a:r>
        </a:p>
      </dgm:t>
    </dgm:pt>
    <dgm:pt modelId="{4357E074-18CC-5348-8A84-4CCAF6C3DE28}" type="parTrans" cxnId="{5388A537-5958-D440-94DB-58D0274EE91B}">
      <dgm:prSet/>
      <dgm:spPr>
        <a:ln w="38100"/>
      </dgm:spPr>
      <dgm:t>
        <a:bodyPr/>
        <a:lstStyle/>
        <a:p>
          <a:endParaRPr lang="en-US"/>
        </a:p>
      </dgm:t>
    </dgm:pt>
    <dgm:pt modelId="{D12B9CFB-0FDD-0B41-AF40-7898DFA6FF48}" type="sibTrans" cxnId="{5388A537-5958-D440-94DB-58D0274EE91B}">
      <dgm:prSet/>
      <dgm:spPr/>
      <dgm:t>
        <a:bodyPr/>
        <a:lstStyle/>
        <a:p>
          <a:endParaRPr lang="en-US"/>
        </a:p>
      </dgm:t>
    </dgm:pt>
    <dgm:pt modelId="{4BDBDBC5-57F2-8544-A155-3DFD9B4FBE41}" type="asst">
      <dgm:prSet/>
      <dgm:spPr>
        <a:solidFill>
          <a:schemeClr val="lt1">
            <a:hueOff val="0"/>
            <a:satOff val="0"/>
            <a:lumOff val="0"/>
          </a:schemeClr>
        </a:solidFill>
      </dgm:spPr>
      <dgm:t>
        <a:bodyPr/>
        <a:lstStyle/>
        <a:p>
          <a:pPr rtl="0"/>
          <a:r>
            <a:rPr lang="en-US" b="1" dirty="0">
              <a:solidFill>
                <a:srgbClr val="000000"/>
              </a:solidFill>
            </a:rPr>
            <a:t>Agricultural Water Use</a:t>
          </a:r>
        </a:p>
      </dgm:t>
    </dgm:pt>
    <dgm:pt modelId="{246244A3-21F7-2447-B713-D62A46F95341}" type="parTrans" cxnId="{BD7F1A66-FDB3-AD44-A020-CDB4623BA4B5}">
      <dgm:prSet/>
      <dgm:spPr>
        <a:ln w="38100"/>
      </dgm:spPr>
      <dgm:t>
        <a:bodyPr/>
        <a:lstStyle/>
        <a:p>
          <a:endParaRPr lang="en-US"/>
        </a:p>
      </dgm:t>
    </dgm:pt>
    <dgm:pt modelId="{9DBF4075-3407-414D-96D3-AD373E2B21D4}" type="sibTrans" cxnId="{BD7F1A66-FDB3-AD44-A020-CDB4623BA4B5}">
      <dgm:prSet/>
      <dgm:spPr/>
      <dgm:t>
        <a:bodyPr/>
        <a:lstStyle/>
        <a:p>
          <a:endParaRPr lang="en-US"/>
        </a:p>
      </dgm:t>
    </dgm:pt>
    <dgm:pt modelId="{76A4FC42-A013-D446-B679-B7CAAE5BCF0C}" type="asst">
      <dgm:prSet/>
      <dgm:spPr>
        <a:solidFill>
          <a:schemeClr val="lt1">
            <a:hueOff val="0"/>
            <a:satOff val="0"/>
            <a:lumOff val="0"/>
          </a:schemeClr>
        </a:solidFill>
      </dgm:spPr>
      <dgm:t>
        <a:bodyPr/>
        <a:lstStyle/>
        <a:p>
          <a:r>
            <a:rPr lang="en-US" b="1" dirty="0">
              <a:solidFill>
                <a:srgbClr val="000000"/>
              </a:solidFill>
            </a:rPr>
            <a:t>Domestic</a:t>
          </a:r>
        </a:p>
      </dgm:t>
    </dgm:pt>
    <dgm:pt modelId="{E8CE0E58-3E3B-E04E-91DF-0BD164E7A2F8}" type="parTrans" cxnId="{4FA3F33C-1B18-CE46-8909-EE216A5A35D6}">
      <dgm:prSet/>
      <dgm:spPr>
        <a:ln w="38100"/>
      </dgm:spPr>
      <dgm:t>
        <a:bodyPr/>
        <a:lstStyle/>
        <a:p>
          <a:endParaRPr lang="en-US"/>
        </a:p>
      </dgm:t>
    </dgm:pt>
    <dgm:pt modelId="{F4765385-8F10-0442-A58D-C92E35F345B4}" type="sibTrans" cxnId="{4FA3F33C-1B18-CE46-8909-EE216A5A35D6}">
      <dgm:prSet/>
      <dgm:spPr/>
      <dgm:t>
        <a:bodyPr/>
        <a:lstStyle/>
        <a:p>
          <a:endParaRPr lang="en-US"/>
        </a:p>
      </dgm:t>
    </dgm:pt>
    <dgm:pt modelId="{7129A065-37F1-614E-8A9F-F0DA03CE07F8}" type="asst">
      <dgm:prSet/>
      <dgm:spPr>
        <a:solidFill>
          <a:schemeClr val="lt1">
            <a:hueOff val="0"/>
            <a:satOff val="0"/>
            <a:lumOff val="0"/>
          </a:schemeClr>
        </a:solidFill>
      </dgm:spPr>
      <dgm:t>
        <a:bodyPr/>
        <a:lstStyle/>
        <a:p>
          <a:pPr rtl="0"/>
          <a:r>
            <a:rPr lang="en-US" b="1" dirty="0">
              <a:solidFill>
                <a:srgbClr val="000000"/>
              </a:solidFill>
            </a:rPr>
            <a:t>Electricity Generation</a:t>
          </a:r>
        </a:p>
      </dgm:t>
    </dgm:pt>
    <dgm:pt modelId="{F7C53ED1-15CB-CF42-A82C-9E0F47D139A8}" type="parTrans" cxnId="{D85FBE28-F913-EB4A-ABEF-BAF2ACD8DE77}">
      <dgm:prSet/>
      <dgm:spPr>
        <a:ln w="38100"/>
      </dgm:spPr>
      <dgm:t>
        <a:bodyPr/>
        <a:lstStyle/>
        <a:p>
          <a:endParaRPr lang="en-US"/>
        </a:p>
      </dgm:t>
    </dgm:pt>
    <dgm:pt modelId="{080EEFCB-D92B-1646-8DC2-062924D5336E}" type="sibTrans" cxnId="{D85FBE28-F913-EB4A-ABEF-BAF2ACD8DE77}">
      <dgm:prSet/>
      <dgm:spPr/>
      <dgm:t>
        <a:bodyPr/>
        <a:lstStyle/>
        <a:p>
          <a:endParaRPr lang="en-US"/>
        </a:p>
      </dgm:t>
    </dgm:pt>
    <dgm:pt modelId="{4DFAE8A3-8A3F-B34C-A8D2-9BD1D3B31F23}" type="asst">
      <dgm:prSet/>
      <dgm:spPr>
        <a:solidFill>
          <a:schemeClr val="lt1">
            <a:hueOff val="0"/>
            <a:satOff val="0"/>
            <a:lumOff val="0"/>
          </a:schemeClr>
        </a:solidFill>
      </dgm:spPr>
      <dgm:t>
        <a:bodyPr/>
        <a:lstStyle/>
        <a:p>
          <a:r>
            <a:rPr lang="en-US" b="1" dirty="0">
              <a:solidFill>
                <a:srgbClr val="000000"/>
              </a:solidFill>
            </a:rPr>
            <a:t>Primary Energy</a:t>
          </a:r>
        </a:p>
      </dgm:t>
    </dgm:pt>
    <dgm:pt modelId="{E1AA083A-BBE8-B44E-BAD0-0A01730A3D96}" type="parTrans" cxnId="{E907C1A4-792D-3F47-AE23-13C64FC25B8E}">
      <dgm:prSet/>
      <dgm:spPr>
        <a:ln w="38100"/>
      </dgm:spPr>
      <dgm:t>
        <a:bodyPr/>
        <a:lstStyle/>
        <a:p>
          <a:endParaRPr lang="en-US"/>
        </a:p>
      </dgm:t>
    </dgm:pt>
    <dgm:pt modelId="{7CB6D41D-A41D-4E43-9422-1D6582641410}" type="sibTrans" cxnId="{E907C1A4-792D-3F47-AE23-13C64FC25B8E}">
      <dgm:prSet/>
      <dgm:spPr/>
      <dgm:t>
        <a:bodyPr/>
        <a:lstStyle/>
        <a:p>
          <a:endParaRPr lang="en-US"/>
        </a:p>
      </dgm:t>
    </dgm:pt>
    <dgm:pt modelId="{B377F642-8F58-0A49-A378-1D04205DBBF1}">
      <dgm:prSet/>
      <dgm:spPr>
        <a:solidFill>
          <a:schemeClr val="lt1">
            <a:hueOff val="0"/>
            <a:satOff val="0"/>
            <a:lumOff val="0"/>
          </a:schemeClr>
        </a:solidFill>
      </dgm:spPr>
      <dgm:t>
        <a:bodyPr/>
        <a:lstStyle/>
        <a:p>
          <a:r>
            <a:rPr lang="en-US" b="1" dirty="0">
              <a:solidFill>
                <a:srgbClr val="000000"/>
              </a:solidFill>
            </a:rPr>
            <a:t>Manufacturing</a:t>
          </a:r>
        </a:p>
      </dgm:t>
    </dgm:pt>
    <dgm:pt modelId="{B316231E-0430-864E-A500-EEDDDAB58A5E}" type="parTrans" cxnId="{4C2C9611-632D-CB41-9289-78412B42FE1E}">
      <dgm:prSet/>
      <dgm:spPr>
        <a:ln w="38100"/>
      </dgm:spPr>
      <dgm:t>
        <a:bodyPr/>
        <a:lstStyle/>
        <a:p>
          <a:endParaRPr lang="en-US"/>
        </a:p>
      </dgm:t>
    </dgm:pt>
    <dgm:pt modelId="{AB673193-3693-CF41-9E41-F7A00CCBB081}" type="sibTrans" cxnId="{4C2C9611-632D-CB41-9289-78412B42FE1E}">
      <dgm:prSet/>
      <dgm:spPr/>
      <dgm:t>
        <a:bodyPr/>
        <a:lstStyle/>
        <a:p>
          <a:endParaRPr lang="en-US"/>
        </a:p>
      </dgm:t>
    </dgm:pt>
    <dgm:pt modelId="{85448AE5-83BA-A149-B0C6-F94F4B9EF063}">
      <dgm:prSet/>
      <dgm:spPr>
        <a:solidFill>
          <a:schemeClr val="lt1">
            <a:hueOff val="0"/>
            <a:satOff val="0"/>
            <a:lumOff val="0"/>
          </a:schemeClr>
        </a:solidFill>
      </dgm:spPr>
      <dgm:t>
        <a:bodyPr/>
        <a:lstStyle/>
        <a:p>
          <a:pPr rtl="0"/>
          <a:r>
            <a:rPr lang="en-US" b="1" dirty="0">
              <a:solidFill>
                <a:srgbClr val="000000"/>
              </a:solidFill>
            </a:rPr>
            <a:t>Hydropower</a:t>
          </a:r>
        </a:p>
        <a:p>
          <a:pPr rtl="0"/>
          <a:r>
            <a:rPr lang="en-US" b="1" dirty="0">
              <a:solidFill>
                <a:srgbClr val="000000"/>
              </a:solidFill>
            </a:rPr>
            <a:t>Wind</a:t>
          </a:r>
        </a:p>
        <a:p>
          <a:pPr rtl="0"/>
          <a:r>
            <a:rPr lang="en-US" b="1" dirty="0">
              <a:solidFill>
                <a:srgbClr val="000000"/>
              </a:solidFill>
            </a:rPr>
            <a:t>PV</a:t>
          </a:r>
        </a:p>
        <a:p>
          <a:pPr rtl="0"/>
          <a:r>
            <a:rPr lang="en-US" b="1" dirty="0">
              <a:solidFill>
                <a:srgbClr val="000000"/>
              </a:solidFill>
            </a:rPr>
            <a:t>CSP</a:t>
          </a:r>
        </a:p>
        <a:p>
          <a:pPr rtl="0"/>
          <a:r>
            <a:rPr lang="en-US" b="1" dirty="0">
              <a:solidFill>
                <a:srgbClr val="000000"/>
              </a:solidFill>
            </a:rPr>
            <a:t>Geothermal</a:t>
          </a:r>
        </a:p>
        <a:p>
          <a:pPr rtl="0"/>
          <a:r>
            <a:rPr lang="en-US" b="1" dirty="0">
              <a:solidFill>
                <a:srgbClr val="000000"/>
              </a:solidFill>
            </a:rPr>
            <a:t>Nuclear</a:t>
          </a:r>
        </a:p>
        <a:p>
          <a:pPr rtl="0"/>
          <a:r>
            <a:rPr lang="en-US" b="1" dirty="0">
              <a:solidFill>
                <a:srgbClr val="000000"/>
              </a:solidFill>
            </a:rPr>
            <a:t>Biomass (+CCS)</a:t>
          </a:r>
        </a:p>
        <a:p>
          <a:pPr rtl="0"/>
          <a:r>
            <a:rPr lang="en-US" b="1" dirty="0">
              <a:solidFill>
                <a:srgbClr val="000000"/>
              </a:solidFill>
            </a:rPr>
            <a:t>Oil (+CCS)</a:t>
          </a:r>
        </a:p>
        <a:p>
          <a:pPr rtl="0"/>
          <a:r>
            <a:rPr lang="en-US" b="1" dirty="0">
              <a:solidFill>
                <a:srgbClr val="000000"/>
              </a:solidFill>
            </a:rPr>
            <a:t>Gas (+CCS)</a:t>
          </a:r>
        </a:p>
        <a:p>
          <a:pPr rtl="0"/>
          <a:r>
            <a:rPr lang="en-US" b="1" dirty="0">
              <a:solidFill>
                <a:srgbClr val="000000"/>
              </a:solidFill>
            </a:rPr>
            <a:t>Coal (+CCS)</a:t>
          </a:r>
        </a:p>
      </dgm:t>
    </dgm:pt>
    <dgm:pt modelId="{A8409846-20B8-9949-B6F9-2F2905ADB03A}" type="parTrans" cxnId="{D37BCA19-142C-BF4C-A0B1-BFD6D93A13F6}">
      <dgm:prSet/>
      <dgm:spPr>
        <a:ln w="38100"/>
      </dgm:spPr>
      <dgm:t>
        <a:bodyPr/>
        <a:lstStyle/>
        <a:p>
          <a:endParaRPr lang="en-US"/>
        </a:p>
      </dgm:t>
    </dgm:pt>
    <dgm:pt modelId="{0C56B6BB-9780-9645-BB1B-8D6D07152310}" type="sibTrans" cxnId="{D37BCA19-142C-BF4C-A0B1-BFD6D93A13F6}">
      <dgm:prSet/>
      <dgm:spPr/>
      <dgm:t>
        <a:bodyPr/>
        <a:lstStyle/>
        <a:p>
          <a:endParaRPr lang="en-US"/>
        </a:p>
      </dgm:t>
    </dgm:pt>
    <dgm:pt modelId="{9568A2CD-EFB8-D84D-BADA-2165E037411B}">
      <dgm:prSet/>
      <dgm:spPr>
        <a:solidFill>
          <a:schemeClr val="lt1">
            <a:hueOff val="0"/>
            <a:satOff val="0"/>
            <a:lumOff val="0"/>
          </a:schemeClr>
        </a:solidFill>
      </dgm:spPr>
      <dgm:t>
        <a:bodyPr/>
        <a:lstStyle/>
        <a:p>
          <a:pPr rtl="0"/>
          <a:r>
            <a:rPr lang="en-US" b="1" dirty="0">
              <a:solidFill>
                <a:srgbClr val="000000"/>
              </a:solidFill>
            </a:rPr>
            <a:t>Once-Through</a:t>
          </a:r>
        </a:p>
        <a:p>
          <a:pPr rtl="0"/>
          <a:r>
            <a:rPr lang="en-US" b="1" dirty="0">
              <a:solidFill>
                <a:srgbClr val="000000"/>
              </a:solidFill>
            </a:rPr>
            <a:t>Dry Cooling</a:t>
          </a:r>
        </a:p>
        <a:p>
          <a:pPr rtl="0"/>
          <a:r>
            <a:rPr lang="en-US" b="1" dirty="0">
              <a:solidFill>
                <a:srgbClr val="000000"/>
              </a:solidFill>
            </a:rPr>
            <a:t>Cooling Ponds</a:t>
          </a:r>
        </a:p>
        <a:p>
          <a:pPr rtl="0"/>
          <a:r>
            <a:rPr lang="en-US" b="1" dirty="0">
              <a:solidFill>
                <a:srgbClr val="000000"/>
              </a:solidFill>
            </a:rPr>
            <a:t>Wet Towers</a:t>
          </a:r>
        </a:p>
      </dgm:t>
    </dgm:pt>
    <dgm:pt modelId="{0AA95C1B-2B7A-6345-B69F-51E6105926CE}" type="parTrans" cxnId="{4D010ED2-89CE-C248-B14A-24E4A953047C}">
      <dgm:prSet/>
      <dgm:spPr>
        <a:ln w="38100"/>
      </dgm:spPr>
      <dgm:t>
        <a:bodyPr/>
        <a:lstStyle/>
        <a:p>
          <a:endParaRPr lang="en-US"/>
        </a:p>
      </dgm:t>
    </dgm:pt>
    <dgm:pt modelId="{C64193F2-AEC4-7849-8006-2F1E8953D935}" type="sibTrans" cxnId="{4D010ED2-89CE-C248-B14A-24E4A953047C}">
      <dgm:prSet/>
      <dgm:spPr/>
      <dgm:t>
        <a:bodyPr/>
        <a:lstStyle/>
        <a:p>
          <a:endParaRPr lang="en-US"/>
        </a:p>
      </dgm:t>
    </dgm:pt>
    <dgm:pt modelId="{705A9A45-CC61-3D47-8274-7B0C9661CD31}">
      <dgm:prSet/>
      <dgm:spPr>
        <a:solidFill>
          <a:schemeClr val="lt1">
            <a:hueOff val="0"/>
            <a:satOff val="0"/>
            <a:lumOff val="0"/>
          </a:schemeClr>
        </a:solidFill>
      </dgm:spPr>
      <dgm:t>
        <a:bodyPr/>
        <a:lstStyle/>
        <a:p>
          <a:pPr rtl="0"/>
          <a:r>
            <a:rPr lang="en-US" b="1" dirty="0">
              <a:solidFill>
                <a:srgbClr val="000000"/>
              </a:solidFill>
            </a:rPr>
            <a:t>Coal</a:t>
          </a:r>
        </a:p>
        <a:p>
          <a:pPr rtl="0"/>
          <a:r>
            <a:rPr lang="en-US" b="1" dirty="0">
              <a:solidFill>
                <a:srgbClr val="000000"/>
              </a:solidFill>
            </a:rPr>
            <a:t>Natural Gas</a:t>
          </a:r>
        </a:p>
        <a:p>
          <a:pPr rtl="0"/>
          <a:r>
            <a:rPr lang="en-US" b="1" dirty="0">
              <a:solidFill>
                <a:srgbClr val="000000"/>
              </a:solidFill>
            </a:rPr>
            <a:t>Conventional Oil</a:t>
          </a:r>
        </a:p>
        <a:p>
          <a:pPr rtl="0"/>
          <a:r>
            <a:rPr lang="en-US" b="1" dirty="0">
              <a:solidFill>
                <a:srgbClr val="000000"/>
              </a:solidFill>
            </a:rPr>
            <a:t>Unconventional Oil</a:t>
          </a:r>
        </a:p>
        <a:p>
          <a:pPr rtl="0"/>
          <a:r>
            <a:rPr lang="en-US" b="1" dirty="0">
              <a:solidFill>
                <a:srgbClr val="000000"/>
              </a:solidFill>
            </a:rPr>
            <a:t>Uranium</a:t>
          </a:r>
        </a:p>
      </dgm:t>
    </dgm:pt>
    <dgm:pt modelId="{207716B1-E837-5F46-A398-E102C9B6E842}" type="parTrans" cxnId="{2A17CB92-9B6C-1047-9852-8512FBF57221}">
      <dgm:prSet/>
      <dgm:spPr>
        <a:ln w="38100"/>
      </dgm:spPr>
      <dgm:t>
        <a:bodyPr/>
        <a:lstStyle/>
        <a:p>
          <a:endParaRPr lang="en-US"/>
        </a:p>
      </dgm:t>
    </dgm:pt>
    <dgm:pt modelId="{81944E4F-6794-0F4E-B0A4-8FF81EF6C677}" type="sibTrans" cxnId="{2A17CB92-9B6C-1047-9852-8512FBF57221}">
      <dgm:prSet/>
      <dgm:spPr/>
      <dgm:t>
        <a:bodyPr/>
        <a:lstStyle/>
        <a:p>
          <a:endParaRPr lang="en-US"/>
        </a:p>
      </dgm:t>
    </dgm:pt>
    <dgm:pt modelId="{C311683A-9EEE-D446-8E6E-81E0FE51B15F}">
      <dgm:prSet/>
      <dgm:spPr>
        <a:solidFill>
          <a:schemeClr val="lt1">
            <a:hueOff val="0"/>
            <a:satOff val="0"/>
            <a:lumOff val="0"/>
          </a:schemeClr>
        </a:solidFill>
      </dgm:spPr>
      <dgm:t>
        <a:bodyPr/>
        <a:lstStyle/>
        <a:p>
          <a:pPr rtl="0"/>
          <a:r>
            <a:rPr lang="en-US" b="1" dirty="0">
              <a:solidFill>
                <a:srgbClr val="000000"/>
              </a:solidFill>
            </a:rPr>
            <a:t>Corn</a:t>
          </a:r>
        </a:p>
        <a:p>
          <a:pPr rtl="0"/>
          <a:r>
            <a:rPr lang="en-US" b="1" dirty="0" err="1">
              <a:solidFill>
                <a:srgbClr val="000000"/>
              </a:solidFill>
            </a:rPr>
            <a:t>FiberCrop</a:t>
          </a:r>
          <a:endParaRPr lang="en-US" b="1" dirty="0">
            <a:solidFill>
              <a:srgbClr val="000000"/>
            </a:solidFill>
          </a:endParaRPr>
        </a:p>
        <a:p>
          <a:pPr rtl="0"/>
          <a:r>
            <a:rPr lang="en-US" b="1" dirty="0" err="1">
              <a:solidFill>
                <a:srgbClr val="000000"/>
              </a:solidFill>
            </a:rPr>
            <a:t>FodderGrass</a:t>
          </a:r>
          <a:endParaRPr lang="en-US" b="1" dirty="0">
            <a:solidFill>
              <a:srgbClr val="000000"/>
            </a:solidFill>
          </a:endParaRPr>
        </a:p>
        <a:p>
          <a:pPr rtl="0"/>
          <a:r>
            <a:rPr lang="en-US" b="1" dirty="0" err="1">
              <a:solidFill>
                <a:srgbClr val="000000"/>
              </a:solidFill>
            </a:rPr>
            <a:t>FodderHerb</a:t>
          </a:r>
          <a:endParaRPr lang="en-US" b="1" dirty="0">
            <a:solidFill>
              <a:srgbClr val="000000"/>
            </a:solidFill>
          </a:endParaRPr>
        </a:p>
        <a:p>
          <a:pPr rtl="0"/>
          <a:r>
            <a:rPr lang="en-US" b="1" dirty="0">
              <a:solidFill>
                <a:srgbClr val="000000"/>
              </a:solidFill>
            </a:rPr>
            <a:t>Fruits</a:t>
          </a:r>
        </a:p>
        <a:p>
          <a:pPr rtl="0"/>
          <a:r>
            <a:rPr lang="en-US" b="1" dirty="0">
              <a:solidFill>
                <a:srgbClr val="000000"/>
              </a:solidFill>
            </a:rPr>
            <a:t>Legumes</a:t>
          </a:r>
        </a:p>
        <a:p>
          <a:pPr rtl="0"/>
          <a:r>
            <a:rPr lang="en-US" b="1" dirty="0" err="1">
              <a:solidFill>
                <a:srgbClr val="000000"/>
              </a:solidFill>
            </a:rPr>
            <a:t>MiscCrop</a:t>
          </a:r>
          <a:endParaRPr lang="en-US" b="1" dirty="0">
            <a:solidFill>
              <a:srgbClr val="000000"/>
            </a:solidFill>
          </a:endParaRPr>
        </a:p>
        <a:p>
          <a:pPr rtl="0"/>
          <a:r>
            <a:rPr lang="en-US" b="1" dirty="0" err="1">
              <a:solidFill>
                <a:srgbClr val="000000"/>
              </a:solidFill>
            </a:rPr>
            <a:t>NutsSeeds</a:t>
          </a:r>
          <a:endParaRPr lang="en-US" b="1" dirty="0">
            <a:solidFill>
              <a:srgbClr val="000000"/>
            </a:solidFill>
          </a:endParaRPr>
        </a:p>
        <a:p>
          <a:pPr rtl="0"/>
          <a:r>
            <a:rPr lang="en-US" b="1" dirty="0" err="1">
              <a:solidFill>
                <a:srgbClr val="000000"/>
              </a:solidFill>
            </a:rPr>
            <a:t>OilCrop</a:t>
          </a:r>
          <a:endParaRPr lang="en-US" b="1" dirty="0">
            <a:solidFill>
              <a:srgbClr val="000000"/>
            </a:solidFill>
          </a:endParaRPr>
        </a:p>
        <a:p>
          <a:pPr rtl="0"/>
          <a:r>
            <a:rPr lang="en-US" b="1" dirty="0" err="1">
              <a:solidFill>
                <a:srgbClr val="000000"/>
              </a:solidFill>
            </a:rPr>
            <a:t>OilPalm</a:t>
          </a:r>
          <a:endParaRPr lang="en-US" b="1" dirty="0">
            <a:solidFill>
              <a:srgbClr val="000000"/>
            </a:solidFill>
          </a:endParaRPr>
        </a:p>
        <a:p>
          <a:pPr rtl="0"/>
          <a:r>
            <a:rPr lang="en-US" b="1" dirty="0" err="1">
              <a:solidFill>
                <a:srgbClr val="000000"/>
              </a:solidFill>
            </a:rPr>
            <a:t>OtherGrain</a:t>
          </a:r>
          <a:endParaRPr lang="en-US" b="1" dirty="0">
            <a:solidFill>
              <a:srgbClr val="000000"/>
            </a:solidFill>
          </a:endParaRPr>
        </a:p>
        <a:p>
          <a:pPr rtl="0"/>
          <a:r>
            <a:rPr lang="en-US" b="1" dirty="0">
              <a:solidFill>
                <a:srgbClr val="000000"/>
              </a:solidFill>
            </a:rPr>
            <a:t>Rice</a:t>
          </a:r>
        </a:p>
        <a:p>
          <a:pPr rtl="0"/>
          <a:r>
            <a:rPr lang="en-US" b="1" dirty="0" err="1">
              <a:solidFill>
                <a:srgbClr val="000000"/>
              </a:solidFill>
            </a:rPr>
            <a:t>RootTuber</a:t>
          </a:r>
          <a:endParaRPr lang="en-US" b="1" dirty="0">
            <a:solidFill>
              <a:srgbClr val="000000"/>
            </a:solidFill>
          </a:endParaRPr>
        </a:p>
        <a:p>
          <a:pPr rtl="0"/>
          <a:r>
            <a:rPr lang="en-US" b="1" dirty="0">
              <a:solidFill>
                <a:srgbClr val="000000"/>
              </a:solidFill>
            </a:rPr>
            <a:t>Soybean</a:t>
          </a:r>
        </a:p>
        <a:p>
          <a:pPr rtl="0"/>
          <a:r>
            <a:rPr lang="en-US" b="1" dirty="0" err="1">
              <a:solidFill>
                <a:srgbClr val="000000"/>
              </a:solidFill>
            </a:rPr>
            <a:t>SugarCrop</a:t>
          </a:r>
          <a:endParaRPr lang="en-US" b="1" dirty="0">
            <a:solidFill>
              <a:srgbClr val="000000"/>
            </a:solidFill>
          </a:endParaRPr>
        </a:p>
        <a:p>
          <a:pPr rtl="0"/>
          <a:r>
            <a:rPr lang="en-US" b="1" dirty="0">
              <a:solidFill>
                <a:srgbClr val="000000"/>
              </a:solidFill>
            </a:rPr>
            <a:t>Vegetables</a:t>
          </a:r>
        </a:p>
        <a:p>
          <a:pPr rtl="0"/>
          <a:r>
            <a:rPr lang="en-US" b="1" dirty="0">
              <a:solidFill>
                <a:srgbClr val="000000"/>
              </a:solidFill>
            </a:rPr>
            <a:t>Wheat</a:t>
          </a:r>
        </a:p>
        <a:p>
          <a:pPr rtl="0"/>
          <a:r>
            <a:rPr lang="en-US" b="1" dirty="0" err="1">
              <a:solidFill>
                <a:srgbClr val="000000"/>
              </a:solidFill>
            </a:rPr>
            <a:t>Biomas</a:t>
          </a:r>
          <a:endParaRPr lang="en-US" b="1" dirty="0">
            <a:solidFill>
              <a:srgbClr val="000000"/>
            </a:solidFill>
          </a:endParaRPr>
        </a:p>
      </dgm:t>
    </dgm:pt>
    <dgm:pt modelId="{5EACCA52-AB45-864B-8BA3-1F47952922F0}" type="parTrans" cxnId="{B3500854-F768-6747-8A85-6C05A0CCB78F}">
      <dgm:prSet/>
      <dgm:spPr>
        <a:ln w="38100"/>
      </dgm:spPr>
      <dgm:t>
        <a:bodyPr/>
        <a:lstStyle/>
        <a:p>
          <a:endParaRPr lang="en-US"/>
        </a:p>
      </dgm:t>
    </dgm:pt>
    <dgm:pt modelId="{94B06DFB-107F-6349-9BA8-17D7886C5CEE}" type="sibTrans" cxnId="{B3500854-F768-6747-8A85-6C05A0CCB78F}">
      <dgm:prSet/>
      <dgm:spPr/>
      <dgm:t>
        <a:bodyPr/>
        <a:lstStyle/>
        <a:p>
          <a:endParaRPr lang="en-US"/>
        </a:p>
      </dgm:t>
    </dgm:pt>
    <dgm:pt modelId="{6A50BA6A-63EE-DF4E-A2F3-FBF2B39FC45B}">
      <dgm:prSet/>
      <dgm:spPr>
        <a:solidFill>
          <a:schemeClr val="lt1">
            <a:hueOff val="0"/>
            <a:satOff val="0"/>
            <a:lumOff val="0"/>
          </a:schemeClr>
        </a:solidFill>
      </dgm:spPr>
      <dgm:t>
        <a:bodyPr/>
        <a:lstStyle/>
        <a:p>
          <a:pPr rtl="0"/>
          <a:r>
            <a:rPr lang="en-US" b="1" dirty="0">
              <a:solidFill>
                <a:srgbClr val="000000"/>
              </a:solidFill>
            </a:rPr>
            <a:t>Beef</a:t>
          </a:r>
        </a:p>
        <a:p>
          <a:pPr rtl="0"/>
          <a:r>
            <a:rPr lang="en-US" b="1" dirty="0">
              <a:solidFill>
                <a:srgbClr val="000000"/>
              </a:solidFill>
            </a:rPr>
            <a:t>Dairy</a:t>
          </a:r>
        </a:p>
        <a:p>
          <a:pPr rtl="0"/>
          <a:r>
            <a:rPr lang="en-US" b="1" dirty="0">
              <a:solidFill>
                <a:srgbClr val="000000"/>
              </a:solidFill>
            </a:rPr>
            <a:t>Pork</a:t>
          </a:r>
        </a:p>
        <a:p>
          <a:pPr rtl="0"/>
          <a:r>
            <a:rPr lang="en-US" b="1" dirty="0">
              <a:solidFill>
                <a:srgbClr val="000000"/>
              </a:solidFill>
            </a:rPr>
            <a:t>Poultry</a:t>
          </a:r>
        </a:p>
        <a:p>
          <a:pPr rtl="0"/>
          <a:r>
            <a:rPr lang="en-US" b="1" dirty="0" err="1">
              <a:solidFill>
                <a:srgbClr val="000000"/>
              </a:solidFill>
            </a:rPr>
            <a:t>SheepGoa</a:t>
          </a:r>
          <a:r>
            <a:rPr lang="en-US" dirty="0" err="1">
              <a:solidFill>
                <a:srgbClr val="000000"/>
              </a:solidFill>
            </a:rPr>
            <a:t>t</a:t>
          </a:r>
          <a:endParaRPr lang="en-US" dirty="0">
            <a:solidFill>
              <a:srgbClr val="000000"/>
            </a:solidFill>
          </a:endParaRPr>
        </a:p>
      </dgm:t>
    </dgm:pt>
    <dgm:pt modelId="{FA84320E-FDA4-F447-B7AC-249764CE6BAC}" type="parTrans" cxnId="{EEB67809-93E2-0244-8545-2AF3A10935E1}">
      <dgm:prSet/>
      <dgm:spPr>
        <a:ln w="38100"/>
      </dgm:spPr>
      <dgm:t>
        <a:bodyPr/>
        <a:lstStyle/>
        <a:p>
          <a:endParaRPr lang="en-US"/>
        </a:p>
      </dgm:t>
    </dgm:pt>
    <dgm:pt modelId="{5525FDFA-A34F-F74D-8A0A-D85CABB6739D}" type="sibTrans" cxnId="{EEB67809-93E2-0244-8545-2AF3A10935E1}">
      <dgm:prSet/>
      <dgm:spPr/>
      <dgm:t>
        <a:bodyPr/>
        <a:lstStyle/>
        <a:p>
          <a:endParaRPr lang="en-US"/>
        </a:p>
      </dgm:t>
    </dgm:pt>
    <dgm:pt modelId="{5A5BC212-4844-4B49-BB31-E7A43D00118C}" type="pres">
      <dgm:prSet presAssocID="{EB2A8C31-61B4-5B44-BF23-BC0A031AC677}" presName="hierChild1" presStyleCnt="0">
        <dgm:presLayoutVars>
          <dgm:chPref val="1"/>
          <dgm:dir/>
          <dgm:animOne val="branch"/>
          <dgm:animLvl val="lvl"/>
          <dgm:resizeHandles/>
        </dgm:presLayoutVars>
      </dgm:prSet>
      <dgm:spPr/>
    </dgm:pt>
    <dgm:pt modelId="{76C085B9-3698-0449-BFA2-44E984E0B6CF}" type="pres">
      <dgm:prSet presAssocID="{C54EE76F-2E90-9B4C-B7A8-ABBD7E1B7286}" presName="hierRoot1" presStyleCnt="0"/>
      <dgm:spPr/>
    </dgm:pt>
    <dgm:pt modelId="{FEEE582B-18E1-4244-9AA9-F5571D491EC9}" type="pres">
      <dgm:prSet presAssocID="{C54EE76F-2E90-9B4C-B7A8-ABBD7E1B7286}" presName="composite" presStyleCnt="0"/>
      <dgm:spPr/>
    </dgm:pt>
    <dgm:pt modelId="{568096FA-4DD0-2D48-809A-C4D8F39A89E1}" type="pres">
      <dgm:prSet presAssocID="{C54EE76F-2E90-9B4C-B7A8-ABBD7E1B7286}" presName="background" presStyleLbl="node0" presStyleIdx="0" presStyleCnt="1"/>
      <dgm:spPr>
        <a:noFill/>
        <a:ln>
          <a:noFill/>
        </a:ln>
      </dgm:spPr>
    </dgm:pt>
    <dgm:pt modelId="{E0DA408B-46D1-9141-BAFD-0F1EF40A982B}" type="pres">
      <dgm:prSet presAssocID="{C54EE76F-2E90-9B4C-B7A8-ABBD7E1B7286}" presName="text" presStyleLbl="fgAcc0" presStyleIdx="0" presStyleCnt="1">
        <dgm:presLayoutVars>
          <dgm:chPref val="3"/>
        </dgm:presLayoutVars>
      </dgm:prSet>
      <dgm:spPr/>
    </dgm:pt>
    <dgm:pt modelId="{4C89E3CC-639B-D34B-864C-626ABECE77E2}" type="pres">
      <dgm:prSet presAssocID="{C54EE76F-2E90-9B4C-B7A8-ABBD7E1B7286}" presName="hierChild2" presStyleCnt="0"/>
      <dgm:spPr/>
    </dgm:pt>
    <dgm:pt modelId="{35103870-F61F-FF44-A413-DF1BEE9EBFFA}" type="pres">
      <dgm:prSet presAssocID="{DC8241FD-33B8-004B-996B-C919B73EEDE7}" presName="Name10" presStyleLbl="parChTrans1D2" presStyleIdx="0" presStyleCnt="2"/>
      <dgm:spPr/>
    </dgm:pt>
    <dgm:pt modelId="{739556B1-550E-2C44-AFD2-FCECE193416A}" type="pres">
      <dgm:prSet presAssocID="{50B9EC25-9FBE-4741-A94E-0CBD3E028BD8}" presName="hierRoot2" presStyleCnt="0"/>
      <dgm:spPr/>
    </dgm:pt>
    <dgm:pt modelId="{6982ADA9-D8FC-DB41-B5AB-E9540CB8A455}" type="pres">
      <dgm:prSet presAssocID="{50B9EC25-9FBE-4741-A94E-0CBD3E028BD8}" presName="composite2" presStyleCnt="0"/>
      <dgm:spPr/>
    </dgm:pt>
    <dgm:pt modelId="{A450B8B8-53A1-E64B-B838-501B84754EDF}" type="pres">
      <dgm:prSet presAssocID="{50B9EC25-9FBE-4741-A94E-0CBD3E028BD8}" presName="background2" presStyleLbl="asst1" presStyleIdx="0" presStyleCnt="5"/>
      <dgm:spPr>
        <a:noFill/>
        <a:ln>
          <a:noFill/>
        </a:ln>
      </dgm:spPr>
    </dgm:pt>
    <dgm:pt modelId="{428100ED-3CE1-8641-A2DB-B3B8AD330E75}" type="pres">
      <dgm:prSet presAssocID="{50B9EC25-9FBE-4741-A94E-0CBD3E028BD8}" presName="text2" presStyleLbl="fgAcc2" presStyleIdx="0" presStyleCnt="2">
        <dgm:presLayoutVars>
          <dgm:chPref val="3"/>
        </dgm:presLayoutVars>
      </dgm:prSet>
      <dgm:spPr/>
    </dgm:pt>
    <dgm:pt modelId="{85141233-F5C3-5C4F-A3DE-1A8AB862BE31}" type="pres">
      <dgm:prSet presAssocID="{50B9EC25-9FBE-4741-A94E-0CBD3E028BD8}" presName="hierChild3" presStyleCnt="0"/>
      <dgm:spPr/>
    </dgm:pt>
    <dgm:pt modelId="{E3E6B3F5-6566-6544-8A1E-D1F3C97E9C3B}" type="pres">
      <dgm:prSet presAssocID="{E8CE0E58-3E3B-E04E-91DF-0BD164E7A2F8}" presName="Name17" presStyleLbl="parChTrans1D3" presStyleIdx="0" presStyleCnt="6"/>
      <dgm:spPr/>
    </dgm:pt>
    <dgm:pt modelId="{F1960413-796C-AB4E-B793-567A5FB65430}" type="pres">
      <dgm:prSet presAssocID="{76A4FC42-A013-D446-B679-B7CAAE5BCF0C}" presName="hierRoot3" presStyleCnt="0"/>
      <dgm:spPr/>
    </dgm:pt>
    <dgm:pt modelId="{0D6DAE0E-D80D-484F-A723-51375DD097C9}" type="pres">
      <dgm:prSet presAssocID="{76A4FC42-A013-D446-B679-B7CAAE5BCF0C}" presName="composite3" presStyleCnt="0"/>
      <dgm:spPr/>
    </dgm:pt>
    <dgm:pt modelId="{618CCA8E-7D8F-204D-925F-111CA1B55698}" type="pres">
      <dgm:prSet presAssocID="{76A4FC42-A013-D446-B679-B7CAAE5BCF0C}" presName="background3" presStyleLbl="asst1" presStyleIdx="1" presStyleCnt="5"/>
      <dgm:spPr>
        <a:noFill/>
        <a:ln>
          <a:noFill/>
        </a:ln>
      </dgm:spPr>
    </dgm:pt>
    <dgm:pt modelId="{55038FBA-0520-9E4B-8D0B-F7959A731D1C}" type="pres">
      <dgm:prSet presAssocID="{76A4FC42-A013-D446-B679-B7CAAE5BCF0C}" presName="text3" presStyleLbl="fgAcc3" presStyleIdx="0" presStyleCnt="6">
        <dgm:presLayoutVars>
          <dgm:chPref val="3"/>
        </dgm:presLayoutVars>
      </dgm:prSet>
      <dgm:spPr/>
    </dgm:pt>
    <dgm:pt modelId="{4F993443-E7B1-D447-8BB5-DDDEBC714956}" type="pres">
      <dgm:prSet presAssocID="{76A4FC42-A013-D446-B679-B7CAAE5BCF0C}" presName="hierChild4" presStyleCnt="0"/>
      <dgm:spPr/>
    </dgm:pt>
    <dgm:pt modelId="{A98E7D7B-7ECB-A04A-A428-71511CBE7950}" type="pres">
      <dgm:prSet presAssocID="{F7C53ED1-15CB-CF42-A82C-9E0F47D139A8}" presName="Name17" presStyleLbl="parChTrans1D3" presStyleIdx="1" presStyleCnt="6"/>
      <dgm:spPr/>
    </dgm:pt>
    <dgm:pt modelId="{E3A86F0F-FF54-3946-A487-77B83395B12C}" type="pres">
      <dgm:prSet presAssocID="{7129A065-37F1-614E-8A9F-F0DA03CE07F8}" presName="hierRoot3" presStyleCnt="0"/>
      <dgm:spPr/>
    </dgm:pt>
    <dgm:pt modelId="{A50EBC3E-6FDC-5940-8479-15A1B05B2A5A}" type="pres">
      <dgm:prSet presAssocID="{7129A065-37F1-614E-8A9F-F0DA03CE07F8}" presName="composite3" presStyleCnt="0"/>
      <dgm:spPr/>
    </dgm:pt>
    <dgm:pt modelId="{0ED65E7C-3C6F-AF4A-809E-E3D76C040049}" type="pres">
      <dgm:prSet presAssocID="{7129A065-37F1-614E-8A9F-F0DA03CE07F8}" presName="background3" presStyleLbl="asst1" presStyleIdx="2" presStyleCnt="5"/>
      <dgm:spPr>
        <a:noFill/>
        <a:ln>
          <a:noFill/>
        </a:ln>
      </dgm:spPr>
    </dgm:pt>
    <dgm:pt modelId="{E8857309-FB37-CF43-AA52-EA54C1C89595}" type="pres">
      <dgm:prSet presAssocID="{7129A065-37F1-614E-8A9F-F0DA03CE07F8}" presName="text3" presStyleLbl="fgAcc3" presStyleIdx="1" presStyleCnt="6">
        <dgm:presLayoutVars>
          <dgm:chPref val="3"/>
        </dgm:presLayoutVars>
      </dgm:prSet>
      <dgm:spPr/>
    </dgm:pt>
    <dgm:pt modelId="{B094EDC5-2A66-7E49-8724-D76E1A80E667}" type="pres">
      <dgm:prSet presAssocID="{7129A065-37F1-614E-8A9F-F0DA03CE07F8}" presName="hierChild4" presStyleCnt="0"/>
      <dgm:spPr/>
    </dgm:pt>
    <dgm:pt modelId="{67AEBB3E-DF8E-1446-A426-1DC8B893ABCA}" type="pres">
      <dgm:prSet presAssocID="{A8409846-20B8-9949-B6F9-2F2905ADB03A}" presName="Name23" presStyleLbl="parChTrans1D4" presStyleIdx="0" presStyleCnt="5"/>
      <dgm:spPr/>
    </dgm:pt>
    <dgm:pt modelId="{A9C0EEA0-8C75-0F47-9EEA-6A916EBCA7AB}" type="pres">
      <dgm:prSet presAssocID="{85448AE5-83BA-A149-B0C6-F94F4B9EF063}" presName="hierRoot4" presStyleCnt="0"/>
      <dgm:spPr/>
    </dgm:pt>
    <dgm:pt modelId="{6D15EEBE-D996-2A47-8A0B-EFC0FE3226DC}" type="pres">
      <dgm:prSet presAssocID="{85448AE5-83BA-A149-B0C6-F94F4B9EF063}" presName="composite4" presStyleCnt="0"/>
      <dgm:spPr/>
    </dgm:pt>
    <dgm:pt modelId="{D2F3E953-21E5-774F-9760-7D8D08BC102F}" type="pres">
      <dgm:prSet presAssocID="{85448AE5-83BA-A149-B0C6-F94F4B9EF063}" presName="background4" presStyleLbl="node4" presStyleIdx="0" presStyleCnt="5"/>
      <dgm:spPr>
        <a:noFill/>
        <a:ln>
          <a:noFill/>
        </a:ln>
      </dgm:spPr>
    </dgm:pt>
    <dgm:pt modelId="{EA838A25-E49F-4E4A-A223-BD34334AB232}" type="pres">
      <dgm:prSet presAssocID="{85448AE5-83BA-A149-B0C6-F94F4B9EF063}" presName="text4" presStyleLbl="fgAcc4" presStyleIdx="0" presStyleCnt="5" custScaleY="250893">
        <dgm:presLayoutVars>
          <dgm:chPref val="3"/>
        </dgm:presLayoutVars>
      </dgm:prSet>
      <dgm:spPr/>
    </dgm:pt>
    <dgm:pt modelId="{4CA5CA9B-996D-0240-B8F5-089B957CF929}" type="pres">
      <dgm:prSet presAssocID="{85448AE5-83BA-A149-B0C6-F94F4B9EF063}" presName="hierChild5" presStyleCnt="0"/>
      <dgm:spPr/>
    </dgm:pt>
    <dgm:pt modelId="{0DFEED71-6775-5448-AB89-52176D24A1EF}" type="pres">
      <dgm:prSet presAssocID="{0AA95C1B-2B7A-6345-B69F-51E6105926CE}" presName="Name23" presStyleLbl="parChTrans1D4" presStyleIdx="1" presStyleCnt="5"/>
      <dgm:spPr/>
    </dgm:pt>
    <dgm:pt modelId="{18299BCD-0425-FF40-89CF-3D53D5A194DA}" type="pres">
      <dgm:prSet presAssocID="{9568A2CD-EFB8-D84D-BADA-2165E037411B}" presName="hierRoot4" presStyleCnt="0"/>
      <dgm:spPr/>
    </dgm:pt>
    <dgm:pt modelId="{88AB0395-58A0-574E-8536-922B3D6E8AE8}" type="pres">
      <dgm:prSet presAssocID="{9568A2CD-EFB8-D84D-BADA-2165E037411B}" presName="composite4" presStyleCnt="0"/>
      <dgm:spPr/>
    </dgm:pt>
    <dgm:pt modelId="{22225D92-6688-5B47-B3F1-180A4C5644B8}" type="pres">
      <dgm:prSet presAssocID="{9568A2CD-EFB8-D84D-BADA-2165E037411B}" presName="background4" presStyleLbl="node4" presStyleIdx="1" presStyleCnt="5"/>
      <dgm:spPr>
        <a:noFill/>
        <a:ln>
          <a:noFill/>
        </a:ln>
      </dgm:spPr>
    </dgm:pt>
    <dgm:pt modelId="{CDFCE63B-8AC8-D649-89D7-7467B505CC6C}" type="pres">
      <dgm:prSet presAssocID="{9568A2CD-EFB8-D84D-BADA-2165E037411B}" presName="text4" presStyleLbl="fgAcc4" presStyleIdx="1" presStyleCnt="5" custScaleY="126329">
        <dgm:presLayoutVars>
          <dgm:chPref val="3"/>
        </dgm:presLayoutVars>
      </dgm:prSet>
      <dgm:spPr/>
    </dgm:pt>
    <dgm:pt modelId="{5C75F992-39DB-4046-8B8F-DA47450F7B42}" type="pres">
      <dgm:prSet presAssocID="{9568A2CD-EFB8-D84D-BADA-2165E037411B}" presName="hierChild5" presStyleCnt="0"/>
      <dgm:spPr/>
    </dgm:pt>
    <dgm:pt modelId="{3E1D1DF4-3D78-8440-A055-041938DEB5B0}" type="pres">
      <dgm:prSet presAssocID="{E1AA083A-BBE8-B44E-BAD0-0A01730A3D96}" presName="Name17" presStyleLbl="parChTrans1D3" presStyleIdx="2" presStyleCnt="6"/>
      <dgm:spPr/>
    </dgm:pt>
    <dgm:pt modelId="{3F6B6D51-E4AA-5846-8830-F2504FE023DF}" type="pres">
      <dgm:prSet presAssocID="{4DFAE8A3-8A3F-B34C-A8D2-9BD1D3B31F23}" presName="hierRoot3" presStyleCnt="0"/>
      <dgm:spPr/>
    </dgm:pt>
    <dgm:pt modelId="{618E7708-5D6D-3447-9108-B76D0E4FB177}" type="pres">
      <dgm:prSet presAssocID="{4DFAE8A3-8A3F-B34C-A8D2-9BD1D3B31F23}" presName="composite3" presStyleCnt="0"/>
      <dgm:spPr/>
    </dgm:pt>
    <dgm:pt modelId="{744AD342-9012-B04A-915B-61D180C18E6D}" type="pres">
      <dgm:prSet presAssocID="{4DFAE8A3-8A3F-B34C-A8D2-9BD1D3B31F23}" presName="background3" presStyleLbl="asst1" presStyleIdx="3" presStyleCnt="5"/>
      <dgm:spPr>
        <a:noFill/>
        <a:ln>
          <a:noFill/>
        </a:ln>
      </dgm:spPr>
    </dgm:pt>
    <dgm:pt modelId="{CA304F50-97AA-A549-8472-314473FB9653}" type="pres">
      <dgm:prSet presAssocID="{4DFAE8A3-8A3F-B34C-A8D2-9BD1D3B31F23}" presName="text3" presStyleLbl="fgAcc3" presStyleIdx="2" presStyleCnt="6">
        <dgm:presLayoutVars>
          <dgm:chPref val="3"/>
        </dgm:presLayoutVars>
      </dgm:prSet>
      <dgm:spPr/>
    </dgm:pt>
    <dgm:pt modelId="{2A318C65-87B8-0849-AA44-0249655AD102}" type="pres">
      <dgm:prSet presAssocID="{4DFAE8A3-8A3F-B34C-A8D2-9BD1D3B31F23}" presName="hierChild4" presStyleCnt="0"/>
      <dgm:spPr/>
    </dgm:pt>
    <dgm:pt modelId="{7B7A5101-B97D-C146-944C-7A193153479D}" type="pres">
      <dgm:prSet presAssocID="{207716B1-E837-5F46-A398-E102C9B6E842}" presName="Name23" presStyleLbl="parChTrans1D4" presStyleIdx="2" presStyleCnt="5"/>
      <dgm:spPr/>
    </dgm:pt>
    <dgm:pt modelId="{471B3A75-3212-D54C-93F3-1CCB61DB5D36}" type="pres">
      <dgm:prSet presAssocID="{705A9A45-CC61-3D47-8274-7B0C9661CD31}" presName="hierRoot4" presStyleCnt="0"/>
      <dgm:spPr/>
    </dgm:pt>
    <dgm:pt modelId="{ED47778F-2A3B-174B-845E-3577ECFA6DEE}" type="pres">
      <dgm:prSet presAssocID="{705A9A45-CC61-3D47-8274-7B0C9661CD31}" presName="composite4" presStyleCnt="0"/>
      <dgm:spPr/>
    </dgm:pt>
    <dgm:pt modelId="{4940BBEE-70FE-3B42-92FF-B7E528482047}" type="pres">
      <dgm:prSet presAssocID="{705A9A45-CC61-3D47-8274-7B0C9661CD31}" presName="background4" presStyleLbl="node4" presStyleIdx="2" presStyleCnt="5"/>
      <dgm:spPr>
        <a:noFill/>
        <a:ln>
          <a:noFill/>
        </a:ln>
      </dgm:spPr>
    </dgm:pt>
    <dgm:pt modelId="{0B2A2983-96C7-2D4A-9E2E-0C0C429758EB}" type="pres">
      <dgm:prSet presAssocID="{705A9A45-CC61-3D47-8274-7B0C9661CD31}" presName="text4" presStyleLbl="fgAcc4" presStyleIdx="2" presStyleCnt="5" custScaleY="162721">
        <dgm:presLayoutVars>
          <dgm:chPref val="3"/>
        </dgm:presLayoutVars>
      </dgm:prSet>
      <dgm:spPr/>
    </dgm:pt>
    <dgm:pt modelId="{25CA6C18-0209-8D4A-A9D8-0620C41D9559}" type="pres">
      <dgm:prSet presAssocID="{705A9A45-CC61-3D47-8274-7B0C9661CD31}" presName="hierChild5" presStyleCnt="0"/>
      <dgm:spPr/>
    </dgm:pt>
    <dgm:pt modelId="{970539BA-FDE0-A141-8081-0B7921DB7C5B}" type="pres">
      <dgm:prSet presAssocID="{B316231E-0430-864E-A500-EEDDDAB58A5E}" presName="Name17" presStyleLbl="parChTrans1D3" presStyleIdx="3" presStyleCnt="6"/>
      <dgm:spPr/>
    </dgm:pt>
    <dgm:pt modelId="{D3147AF4-3810-D24E-8457-D8653019845E}" type="pres">
      <dgm:prSet presAssocID="{B377F642-8F58-0A49-A378-1D04205DBBF1}" presName="hierRoot3" presStyleCnt="0"/>
      <dgm:spPr/>
    </dgm:pt>
    <dgm:pt modelId="{230C0907-3A8C-BB4B-8507-EE947EE88C82}" type="pres">
      <dgm:prSet presAssocID="{B377F642-8F58-0A49-A378-1D04205DBBF1}" presName="composite3" presStyleCnt="0"/>
      <dgm:spPr/>
    </dgm:pt>
    <dgm:pt modelId="{488AE0F6-3F2B-F648-B1E0-7932E08EB3B3}" type="pres">
      <dgm:prSet presAssocID="{B377F642-8F58-0A49-A378-1D04205DBBF1}" presName="background3" presStyleLbl="node3" presStyleIdx="0" presStyleCnt="3"/>
      <dgm:spPr>
        <a:noFill/>
        <a:ln>
          <a:noFill/>
        </a:ln>
      </dgm:spPr>
    </dgm:pt>
    <dgm:pt modelId="{32DBC347-3CB6-DD4C-BA4E-C644EEF1D19B}" type="pres">
      <dgm:prSet presAssocID="{B377F642-8F58-0A49-A378-1D04205DBBF1}" presName="text3" presStyleLbl="fgAcc3" presStyleIdx="3" presStyleCnt="6">
        <dgm:presLayoutVars>
          <dgm:chPref val="3"/>
        </dgm:presLayoutVars>
      </dgm:prSet>
      <dgm:spPr/>
    </dgm:pt>
    <dgm:pt modelId="{C3700DF8-7D15-4848-B62F-6BDC1D1E69B7}" type="pres">
      <dgm:prSet presAssocID="{B377F642-8F58-0A49-A378-1D04205DBBF1}" presName="hierChild4" presStyleCnt="0"/>
      <dgm:spPr/>
    </dgm:pt>
    <dgm:pt modelId="{2DA345AC-6362-114C-8EA8-C4677950A120}" type="pres">
      <dgm:prSet presAssocID="{246244A3-21F7-2447-B713-D62A46F95341}" presName="Name10" presStyleLbl="parChTrans1D2" presStyleIdx="1" presStyleCnt="2"/>
      <dgm:spPr/>
    </dgm:pt>
    <dgm:pt modelId="{3121C1CA-B638-A847-BFC1-EF5F2A681420}" type="pres">
      <dgm:prSet presAssocID="{4BDBDBC5-57F2-8544-A155-3DFD9B4FBE41}" presName="hierRoot2" presStyleCnt="0"/>
      <dgm:spPr/>
    </dgm:pt>
    <dgm:pt modelId="{55A3FD02-32DA-E846-B0CB-577DA552887B}" type="pres">
      <dgm:prSet presAssocID="{4BDBDBC5-57F2-8544-A155-3DFD9B4FBE41}" presName="composite2" presStyleCnt="0"/>
      <dgm:spPr/>
    </dgm:pt>
    <dgm:pt modelId="{7A421468-CF5E-5E41-8974-394C43CAA245}" type="pres">
      <dgm:prSet presAssocID="{4BDBDBC5-57F2-8544-A155-3DFD9B4FBE41}" presName="background2" presStyleLbl="asst1" presStyleIdx="4" presStyleCnt="5"/>
      <dgm:spPr>
        <a:noFill/>
        <a:ln>
          <a:noFill/>
        </a:ln>
      </dgm:spPr>
    </dgm:pt>
    <dgm:pt modelId="{3DD0E8FD-F41F-6846-B843-BF8DE636602D}" type="pres">
      <dgm:prSet presAssocID="{4BDBDBC5-57F2-8544-A155-3DFD9B4FBE41}" presName="text2" presStyleLbl="fgAcc2" presStyleIdx="1" presStyleCnt="2">
        <dgm:presLayoutVars>
          <dgm:chPref val="3"/>
        </dgm:presLayoutVars>
      </dgm:prSet>
      <dgm:spPr/>
    </dgm:pt>
    <dgm:pt modelId="{9B6C7AB9-7F01-3640-9FF3-9ADF43C8D416}" type="pres">
      <dgm:prSet presAssocID="{4BDBDBC5-57F2-8544-A155-3DFD9B4FBE41}" presName="hierChild3" presStyleCnt="0"/>
      <dgm:spPr/>
    </dgm:pt>
    <dgm:pt modelId="{25FA8FEE-7520-8F40-8CE7-4AEFCA7CC48A}" type="pres">
      <dgm:prSet presAssocID="{C739946D-0742-3B44-A304-6E3D2B2C6922}" presName="Name17" presStyleLbl="parChTrans1D3" presStyleIdx="4" presStyleCnt="6"/>
      <dgm:spPr/>
    </dgm:pt>
    <dgm:pt modelId="{B4513392-3EF9-FA43-A5E7-A05C2271EDFF}" type="pres">
      <dgm:prSet presAssocID="{1564E0EB-F8A9-F649-9F7B-B9521AD5D181}" presName="hierRoot3" presStyleCnt="0"/>
      <dgm:spPr/>
    </dgm:pt>
    <dgm:pt modelId="{1A94B936-308D-5043-8110-BC8E821D6A3D}" type="pres">
      <dgm:prSet presAssocID="{1564E0EB-F8A9-F649-9F7B-B9521AD5D181}" presName="composite3" presStyleCnt="0"/>
      <dgm:spPr/>
    </dgm:pt>
    <dgm:pt modelId="{8698AE13-FCB2-D442-B4C6-5003037652A8}" type="pres">
      <dgm:prSet presAssocID="{1564E0EB-F8A9-F649-9F7B-B9521AD5D181}" presName="background3" presStyleLbl="node3" presStyleIdx="1" presStyleCnt="3"/>
      <dgm:spPr>
        <a:noFill/>
        <a:ln>
          <a:noFill/>
        </a:ln>
      </dgm:spPr>
    </dgm:pt>
    <dgm:pt modelId="{3E50B0A2-350A-C54E-B164-567676519322}" type="pres">
      <dgm:prSet presAssocID="{1564E0EB-F8A9-F649-9F7B-B9521AD5D181}" presName="text3" presStyleLbl="fgAcc3" presStyleIdx="4" presStyleCnt="6">
        <dgm:presLayoutVars>
          <dgm:chPref val="3"/>
        </dgm:presLayoutVars>
      </dgm:prSet>
      <dgm:spPr/>
    </dgm:pt>
    <dgm:pt modelId="{099FD155-8B82-0F42-A966-D96807032684}" type="pres">
      <dgm:prSet presAssocID="{1564E0EB-F8A9-F649-9F7B-B9521AD5D181}" presName="hierChild4" presStyleCnt="0"/>
      <dgm:spPr/>
    </dgm:pt>
    <dgm:pt modelId="{1C83E1BD-EBB7-B446-8CDE-64A0EEA4D59A}" type="pres">
      <dgm:prSet presAssocID="{5EACCA52-AB45-864B-8BA3-1F47952922F0}" presName="Name23" presStyleLbl="parChTrans1D4" presStyleIdx="3" presStyleCnt="5"/>
      <dgm:spPr/>
    </dgm:pt>
    <dgm:pt modelId="{A6E45B95-2C62-3045-9C42-3A423E83B735}" type="pres">
      <dgm:prSet presAssocID="{C311683A-9EEE-D446-8E6E-81E0FE51B15F}" presName="hierRoot4" presStyleCnt="0"/>
      <dgm:spPr/>
    </dgm:pt>
    <dgm:pt modelId="{4270F735-B0F0-704D-855C-54CBD9F6F3FA}" type="pres">
      <dgm:prSet presAssocID="{C311683A-9EEE-D446-8E6E-81E0FE51B15F}" presName="composite4" presStyleCnt="0"/>
      <dgm:spPr/>
    </dgm:pt>
    <dgm:pt modelId="{1E8F387B-68FD-A74B-B75F-F9CB03AE75D1}" type="pres">
      <dgm:prSet presAssocID="{C311683A-9EEE-D446-8E6E-81E0FE51B15F}" presName="background4" presStyleLbl="node4" presStyleIdx="3" presStyleCnt="5"/>
      <dgm:spPr>
        <a:noFill/>
        <a:ln>
          <a:noFill/>
        </a:ln>
      </dgm:spPr>
    </dgm:pt>
    <dgm:pt modelId="{7C65EC4F-97D0-8E46-9EF9-32DF5FC7B5D3}" type="pres">
      <dgm:prSet presAssocID="{C311683A-9EEE-D446-8E6E-81E0FE51B15F}" presName="text4" presStyleLbl="fgAcc4" presStyleIdx="3" presStyleCnt="5" custScaleY="442398">
        <dgm:presLayoutVars>
          <dgm:chPref val="3"/>
        </dgm:presLayoutVars>
      </dgm:prSet>
      <dgm:spPr/>
    </dgm:pt>
    <dgm:pt modelId="{17317173-03DC-BF4B-9D41-FA1C1A4110D9}" type="pres">
      <dgm:prSet presAssocID="{C311683A-9EEE-D446-8E6E-81E0FE51B15F}" presName="hierChild5" presStyleCnt="0"/>
      <dgm:spPr/>
    </dgm:pt>
    <dgm:pt modelId="{3C145CE5-3ECA-C947-AB9D-17A8384817E1}" type="pres">
      <dgm:prSet presAssocID="{4357E074-18CC-5348-8A84-4CCAF6C3DE28}" presName="Name17" presStyleLbl="parChTrans1D3" presStyleIdx="5" presStyleCnt="6"/>
      <dgm:spPr/>
    </dgm:pt>
    <dgm:pt modelId="{A8DE9F31-C118-924F-899D-45881CFF857F}" type="pres">
      <dgm:prSet presAssocID="{A01D9B9D-9A53-D54B-A6A6-C4F5847DD1C6}" presName="hierRoot3" presStyleCnt="0"/>
      <dgm:spPr/>
    </dgm:pt>
    <dgm:pt modelId="{DC4A7E23-82CA-544E-8FA4-09A3AA8EC0C4}" type="pres">
      <dgm:prSet presAssocID="{A01D9B9D-9A53-D54B-A6A6-C4F5847DD1C6}" presName="composite3" presStyleCnt="0"/>
      <dgm:spPr/>
    </dgm:pt>
    <dgm:pt modelId="{88006004-1051-0048-B32A-F87B61683692}" type="pres">
      <dgm:prSet presAssocID="{A01D9B9D-9A53-D54B-A6A6-C4F5847DD1C6}" presName="background3" presStyleLbl="node3" presStyleIdx="2" presStyleCnt="3"/>
      <dgm:spPr>
        <a:noFill/>
        <a:ln>
          <a:noFill/>
        </a:ln>
      </dgm:spPr>
    </dgm:pt>
    <dgm:pt modelId="{074752C3-5B71-284F-8741-F58E73C6202C}" type="pres">
      <dgm:prSet presAssocID="{A01D9B9D-9A53-D54B-A6A6-C4F5847DD1C6}" presName="text3" presStyleLbl="fgAcc3" presStyleIdx="5" presStyleCnt="6">
        <dgm:presLayoutVars>
          <dgm:chPref val="3"/>
        </dgm:presLayoutVars>
      </dgm:prSet>
      <dgm:spPr/>
    </dgm:pt>
    <dgm:pt modelId="{83B9A8D1-0749-8643-9C05-D02B1676FF39}" type="pres">
      <dgm:prSet presAssocID="{A01D9B9D-9A53-D54B-A6A6-C4F5847DD1C6}" presName="hierChild4" presStyleCnt="0"/>
      <dgm:spPr/>
    </dgm:pt>
    <dgm:pt modelId="{CB403DED-4401-194B-BEA3-9A46A4A8DF95}" type="pres">
      <dgm:prSet presAssocID="{FA84320E-FDA4-F447-B7AC-249764CE6BAC}" presName="Name23" presStyleLbl="parChTrans1D4" presStyleIdx="4" presStyleCnt="5"/>
      <dgm:spPr/>
    </dgm:pt>
    <dgm:pt modelId="{B79D08E7-A5D3-6240-A60E-7375E2AF26BC}" type="pres">
      <dgm:prSet presAssocID="{6A50BA6A-63EE-DF4E-A2F3-FBF2B39FC45B}" presName="hierRoot4" presStyleCnt="0"/>
      <dgm:spPr/>
    </dgm:pt>
    <dgm:pt modelId="{5BCC6F3F-81C9-4941-A750-2F0906B70EE7}" type="pres">
      <dgm:prSet presAssocID="{6A50BA6A-63EE-DF4E-A2F3-FBF2B39FC45B}" presName="composite4" presStyleCnt="0"/>
      <dgm:spPr/>
    </dgm:pt>
    <dgm:pt modelId="{118E69DF-51A2-F04A-9F6A-07D54E3B19C4}" type="pres">
      <dgm:prSet presAssocID="{6A50BA6A-63EE-DF4E-A2F3-FBF2B39FC45B}" presName="background4" presStyleLbl="node4" presStyleIdx="4" presStyleCnt="5"/>
      <dgm:spPr>
        <a:noFill/>
        <a:ln>
          <a:noFill/>
        </a:ln>
      </dgm:spPr>
    </dgm:pt>
    <dgm:pt modelId="{278A7A51-2D0A-624F-A76C-7429783108D9}" type="pres">
      <dgm:prSet presAssocID="{6A50BA6A-63EE-DF4E-A2F3-FBF2B39FC45B}" presName="text4" presStyleLbl="fgAcc4" presStyleIdx="4" presStyleCnt="5" custScaleY="127969">
        <dgm:presLayoutVars>
          <dgm:chPref val="3"/>
        </dgm:presLayoutVars>
      </dgm:prSet>
      <dgm:spPr/>
    </dgm:pt>
    <dgm:pt modelId="{C42959A6-6130-CA4E-9FEA-15259D585D73}" type="pres">
      <dgm:prSet presAssocID="{6A50BA6A-63EE-DF4E-A2F3-FBF2B39FC45B}" presName="hierChild5" presStyleCnt="0"/>
      <dgm:spPr/>
    </dgm:pt>
  </dgm:ptLst>
  <dgm:cxnLst>
    <dgm:cxn modelId="{983D3203-1E8A-064A-99EB-B1383CE31C8F}" type="presOf" srcId="{F7C53ED1-15CB-CF42-A82C-9E0F47D139A8}" destId="{A98E7D7B-7ECB-A04A-A428-71511CBE7950}" srcOrd="0" destOrd="0" presId="urn:microsoft.com/office/officeart/2005/8/layout/hierarchy1"/>
    <dgm:cxn modelId="{4DB20204-AEFD-6B42-8551-E40A8B8FE416}" type="presOf" srcId="{5EACCA52-AB45-864B-8BA3-1F47952922F0}" destId="{1C83E1BD-EBB7-B446-8CDE-64A0EEA4D59A}" srcOrd="0" destOrd="0" presId="urn:microsoft.com/office/officeart/2005/8/layout/hierarchy1"/>
    <dgm:cxn modelId="{EEB67809-93E2-0244-8545-2AF3A10935E1}" srcId="{A01D9B9D-9A53-D54B-A6A6-C4F5847DD1C6}" destId="{6A50BA6A-63EE-DF4E-A2F3-FBF2B39FC45B}" srcOrd="0" destOrd="0" parTransId="{FA84320E-FDA4-F447-B7AC-249764CE6BAC}" sibTransId="{5525FDFA-A34F-F74D-8A0A-D85CABB6739D}"/>
    <dgm:cxn modelId="{54FE2610-8DA4-294D-87C7-F80F724C6693}" type="presOf" srcId="{76A4FC42-A013-D446-B679-B7CAAE5BCF0C}" destId="{55038FBA-0520-9E4B-8D0B-F7959A731D1C}" srcOrd="0" destOrd="0" presId="urn:microsoft.com/office/officeart/2005/8/layout/hierarchy1"/>
    <dgm:cxn modelId="{4C2C9611-632D-CB41-9289-78412B42FE1E}" srcId="{50B9EC25-9FBE-4741-A94E-0CBD3E028BD8}" destId="{B377F642-8F58-0A49-A378-1D04205DBBF1}" srcOrd="3" destOrd="0" parTransId="{B316231E-0430-864E-A500-EEDDDAB58A5E}" sibTransId="{AB673193-3693-CF41-9E41-F7A00CCBB081}"/>
    <dgm:cxn modelId="{B5EC5B13-1B01-4A49-9F44-B9EEBA157493}" type="presOf" srcId="{A8409846-20B8-9949-B6F9-2F2905ADB03A}" destId="{67AEBB3E-DF8E-1446-A426-1DC8B893ABCA}" srcOrd="0" destOrd="0" presId="urn:microsoft.com/office/officeart/2005/8/layout/hierarchy1"/>
    <dgm:cxn modelId="{A6D6AE13-7827-184B-BA88-BE3C59388C96}" type="presOf" srcId="{EB2A8C31-61B4-5B44-BF23-BC0A031AC677}" destId="{5A5BC212-4844-4B49-BB31-E7A43D00118C}" srcOrd="0" destOrd="0" presId="urn:microsoft.com/office/officeart/2005/8/layout/hierarchy1"/>
    <dgm:cxn modelId="{D37BCA19-142C-BF4C-A0B1-BFD6D93A13F6}" srcId="{7129A065-37F1-614E-8A9F-F0DA03CE07F8}" destId="{85448AE5-83BA-A149-B0C6-F94F4B9EF063}" srcOrd="0" destOrd="0" parTransId="{A8409846-20B8-9949-B6F9-2F2905ADB03A}" sibTransId="{0C56B6BB-9780-9645-BB1B-8D6D07152310}"/>
    <dgm:cxn modelId="{D57F281F-E209-6247-B17A-C8A6AC93B768}" type="presOf" srcId="{C54EE76F-2E90-9B4C-B7A8-ABBD7E1B7286}" destId="{E0DA408B-46D1-9141-BAFD-0F1EF40A982B}" srcOrd="0" destOrd="0" presId="urn:microsoft.com/office/officeart/2005/8/layout/hierarchy1"/>
    <dgm:cxn modelId="{37111221-6494-CA40-9918-F6E0A2BC3FF9}" type="presOf" srcId="{B316231E-0430-864E-A500-EEDDDAB58A5E}" destId="{970539BA-FDE0-A141-8081-0B7921DB7C5B}" srcOrd="0" destOrd="0" presId="urn:microsoft.com/office/officeart/2005/8/layout/hierarchy1"/>
    <dgm:cxn modelId="{D85FBE28-F913-EB4A-ABEF-BAF2ACD8DE77}" srcId="{50B9EC25-9FBE-4741-A94E-0CBD3E028BD8}" destId="{7129A065-37F1-614E-8A9F-F0DA03CE07F8}" srcOrd="1" destOrd="0" parTransId="{F7C53ED1-15CB-CF42-A82C-9E0F47D139A8}" sibTransId="{080EEFCB-D92B-1646-8DC2-062924D5336E}"/>
    <dgm:cxn modelId="{435BE62C-872D-0D4C-9452-96F2D167400A}" type="presOf" srcId="{246244A3-21F7-2447-B713-D62A46F95341}" destId="{2DA345AC-6362-114C-8EA8-C4677950A120}" srcOrd="0" destOrd="0" presId="urn:microsoft.com/office/officeart/2005/8/layout/hierarchy1"/>
    <dgm:cxn modelId="{A4262F33-8F69-554C-89E3-423A12109EBD}" type="presOf" srcId="{A01D9B9D-9A53-D54B-A6A6-C4F5847DD1C6}" destId="{074752C3-5B71-284F-8741-F58E73C6202C}" srcOrd="0" destOrd="0" presId="urn:microsoft.com/office/officeart/2005/8/layout/hierarchy1"/>
    <dgm:cxn modelId="{2B06EB33-506B-4C4F-816F-8C4A83CE2D6B}" type="presOf" srcId="{6A50BA6A-63EE-DF4E-A2F3-FBF2B39FC45B}" destId="{278A7A51-2D0A-624F-A76C-7429783108D9}" srcOrd="0" destOrd="0" presId="urn:microsoft.com/office/officeart/2005/8/layout/hierarchy1"/>
    <dgm:cxn modelId="{6B972336-A4EF-1642-9331-4FAC6F62F8C3}" type="presOf" srcId="{B377F642-8F58-0A49-A378-1D04205DBBF1}" destId="{32DBC347-3CB6-DD4C-BA4E-C644EEF1D19B}" srcOrd="0" destOrd="0" presId="urn:microsoft.com/office/officeart/2005/8/layout/hierarchy1"/>
    <dgm:cxn modelId="{5388A537-5958-D440-94DB-58D0274EE91B}" srcId="{4BDBDBC5-57F2-8544-A155-3DFD9B4FBE41}" destId="{A01D9B9D-9A53-D54B-A6A6-C4F5847DD1C6}" srcOrd="1" destOrd="0" parTransId="{4357E074-18CC-5348-8A84-4CCAF6C3DE28}" sibTransId="{D12B9CFB-0FDD-0B41-AF40-7898DFA6FF48}"/>
    <dgm:cxn modelId="{4FA3F33C-1B18-CE46-8909-EE216A5A35D6}" srcId="{50B9EC25-9FBE-4741-A94E-0CBD3E028BD8}" destId="{76A4FC42-A013-D446-B679-B7CAAE5BCF0C}" srcOrd="0" destOrd="0" parTransId="{E8CE0E58-3E3B-E04E-91DF-0BD164E7A2F8}" sibTransId="{F4765385-8F10-0442-A58D-C92E35F345B4}"/>
    <dgm:cxn modelId="{9E11213D-26DB-7743-BB8F-3DBD5F53BB4F}" type="presOf" srcId="{50B9EC25-9FBE-4741-A94E-0CBD3E028BD8}" destId="{428100ED-3CE1-8641-A2DB-B3B8AD330E75}" srcOrd="0" destOrd="0" presId="urn:microsoft.com/office/officeart/2005/8/layout/hierarchy1"/>
    <dgm:cxn modelId="{2CCCAC5B-0C32-9842-949C-996317F191B0}" type="presOf" srcId="{207716B1-E837-5F46-A398-E102C9B6E842}" destId="{7B7A5101-B97D-C146-944C-7A193153479D}" srcOrd="0" destOrd="0" presId="urn:microsoft.com/office/officeart/2005/8/layout/hierarchy1"/>
    <dgm:cxn modelId="{CC57CF61-6323-9343-84E2-7720E4D4125A}" srcId="{C54EE76F-2E90-9B4C-B7A8-ABBD7E1B7286}" destId="{50B9EC25-9FBE-4741-A94E-0CBD3E028BD8}" srcOrd="0" destOrd="0" parTransId="{DC8241FD-33B8-004B-996B-C919B73EEDE7}" sibTransId="{CEAFB52A-3A0D-5A4C-AC57-FB1B29E386BB}"/>
    <dgm:cxn modelId="{BD7F1A66-FDB3-AD44-A020-CDB4623BA4B5}" srcId="{C54EE76F-2E90-9B4C-B7A8-ABBD7E1B7286}" destId="{4BDBDBC5-57F2-8544-A155-3DFD9B4FBE41}" srcOrd="1" destOrd="0" parTransId="{246244A3-21F7-2447-B713-D62A46F95341}" sibTransId="{9DBF4075-3407-414D-96D3-AD373E2B21D4}"/>
    <dgm:cxn modelId="{50B5CB47-2CD4-BA4F-AE64-728A45B04076}" srcId="{EB2A8C31-61B4-5B44-BF23-BC0A031AC677}" destId="{C54EE76F-2E90-9B4C-B7A8-ABBD7E1B7286}" srcOrd="0" destOrd="0" parTransId="{71878DD4-9A28-134C-86CA-3D2334E55457}" sibTransId="{6CB897A9-2159-B244-9EF7-84687F8D0E97}"/>
    <dgm:cxn modelId="{61EFF26E-6CC4-BB48-B0A2-C2181FE7E409}" type="presOf" srcId="{4BDBDBC5-57F2-8544-A155-3DFD9B4FBE41}" destId="{3DD0E8FD-F41F-6846-B843-BF8DE636602D}" srcOrd="0" destOrd="0" presId="urn:microsoft.com/office/officeart/2005/8/layout/hierarchy1"/>
    <dgm:cxn modelId="{0EE61F71-2433-3940-9DE7-DF856ECC5096}" type="presOf" srcId="{4DFAE8A3-8A3F-B34C-A8D2-9BD1D3B31F23}" destId="{CA304F50-97AA-A549-8472-314473FB9653}" srcOrd="0" destOrd="0" presId="urn:microsoft.com/office/officeart/2005/8/layout/hierarchy1"/>
    <dgm:cxn modelId="{B3500854-F768-6747-8A85-6C05A0CCB78F}" srcId="{1564E0EB-F8A9-F649-9F7B-B9521AD5D181}" destId="{C311683A-9EEE-D446-8E6E-81E0FE51B15F}" srcOrd="0" destOrd="0" parTransId="{5EACCA52-AB45-864B-8BA3-1F47952922F0}" sibTransId="{94B06DFB-107F-6349-9BA8-17D7886C5CEE}"/>
    <dgm:cxn modelId="{3D9B927E-81BF-C142-B724-32DFB3BAE170}" type="presOf" srcId="{85448AE5-83BA-A149-B0C6-F94F4B9EF063}" destId="{EA838A25-E49F-4E4A-A223-BD34334AB232}" srcOrd="0" destOrd="0" presId="urn:microsoft.com/office/officeart/2005/8/layout/hierarchy1"/>
    <dgm:cxn modelId="{95F9BE81-8CFB-8646-B070-B1E30169C882}" srcId="{4BDBDBC5-57F2-8544-A155-3DFD9B4FBE41}" destId="{1564E0EB-F8A9-F649-9F7B-B9521AD5D181}" srcOrd="0" destOrd="0" parTransId="{C739946D-0742-3B44-A304-6E3D2B2C6922}" sibTransId="{95B141AF-5C65-6C49-B28D-2AFFB45F5260}"/>
    <dgm:cxn modelId="{2821BA82-6583-9346-B63B-61AF0F4AE57A}" type="presOf" srcId="{E1AA083A-BBE8-B44E-BAD0-0A01730A3D96}" destId="{3E1D1DF4-3D78-8440-A055-041938DEB5B0}" srcOrd="0" destOrd="0" presId="urn:microsoft.com/office/officeart/2005/8/layout/hierarchy1"/>
    <dgm:cxn modelId="{2A17CB92-9B6C-1047-9852-8512FBF57221}" srcId="{4DFAE8A3-8A3F-B34C-A8D2-9BD1D3B31F23}" destId="{705A9A45-CC61-3D47-8274-7B0C9661CD31}" srcOrd="0" destOrd="0" parTransId="{207716B1-E837-5F46-A398-E102C9B6E842}" sibTransId="{81944E4F-6794-0F4E-B0A4-8FF81EF6C677}"/>
    <dgm:cxn modelId="{E907C1A4-792D-3F47-AE23-13C64FC25B8E}" srcId="{50B9EC25-9FBE-4741-A94E-0CBD3E028BD8}" destId="{4DFAE8A3-8A3F-B34C-A8D2-9BD1D3B31F23}" srcOrd="2" destOrd="0" parTransId="{E1AA083A-BBE8-B44E-BAD0-0A01730A3D96}" sibTransId="{7CB6D41D-A41D-4E43-9422-1D6582641410}"/>
    <dgm:cxn modelId="{493D8BA8-27DB-B643-B0F5-EF5FC6C33E9A}" type="presOf" srcId="{9568A2CD-EFB8-D84D-BADA-2165E037411B}" destId="{CDFCE63B-8AC8-D649-89D7-7467B505CC6C}" srcOrd="0" destOrd="0" presId="urn:microsoft.com/office/officeart/2005/8/layout/hierarchy1"/>
    <dgm:cxn modelId="{05192FAD-721C-934A-941C-1A244065FDCA}" type="presOf" srcId="{4357E074-18CC-5348-8A84-4CCAF6C3DE28}" destId="{3C145CE5-3ECA-C947-AB9D-17A8384817E1}" srcOrd="0" destOrd="0" presId="urn:microsoft.com/office/officeart/2005/8/layout/hierarchy1"/>
    <dgm:cxn modelId="{DA6FB6B6-4C2E-9949-878E-19D7D360F21A}" type="presOf" srcId="{FA84320E-FDA4-F447-B7AC-249764CE6BAC}" destId="{CB403DED-4401-194B-BEA3-9A46A4A8DF95}" srcOrd="0" destOrd="0" presId="urn:microsoft.com/office/officeart/2005/8/layout/hierarchy1"/>
    <dgm:cxn modelId="{75E808C1-C91A-4D42-9475-A8A0B97F4413}" type="presOf" srcId="{DC8241FD-33B8-004B-996B-C919B73EEDE7}" destId="{35103870-F61F-FF44-A413-DF1BEE9EBFFA}" srcOrd="0" destOrd="0" presId="urn:microsoft.com/office/officeart/2005/8/layout/hierarchy1"/>
    <dgm:cxn modelId="{85ADF2C3-FC82-E545-8226-64E9F1B26B91}" type="presOf" srcId="{E8CE0E58-3E3B-E04E-91DF-0BD164E7A2F8}" destId="{E3E6B3F5-6566-6544-8A1E-D1F3C97E9C3B}" srcOrd="0" destOrd="0" presId="urn:microsoft.com/office/officeart/2005/8/layout/hierarchy1"/>
    <dgm:cxn modelId="{0F837FC7-8AED-E14F-899F-063099E42193}" type="presOf" srcId="{7129A065-37F1-614E-8A9F-F0DA03CE07F8}" destId="{E8857309-FB37-CF43-AA52-EA54C1C89595}" srcOrd="0" destOrd="0" presId="urn:microsoft.com/office/officeart/2005/8/layout/hierarchy1"/>
    <dgm:cxn modelId="{9027FCCD-0185-F342-B1F8-5726082339CC}" type="presOf" srcId="{0AA95C1B-2B7A-6345-B69F-51E6105926CE}" destId="{0DFEED71-6775-5448-AB89-52176D24A1EF}" srcOrd="0" destOrd="0" presId="urn:microsoft.com/office/officeart/2005/8/layout/hierarchy1"/>
    <dgm:cxn modelId="{4D010ED2-89CE-C248-B14A-24E4A953047C}" srcId="{85448AE5-83BA-A149-B0C6-F94F4B9EF063}" destId="{9568A2CD-EFB8-D84D-BADA-2165E037411B}" srcOrd="0" destOrd="0" parTransId="{0AA95C1B-2B7A-6345-B69F-51E6105926CE}" sibTransId="{C64193F2-AEC4-7849-8006-2F1E8953D935}"/>
    <dgm:cxn modelId="{C49FE9D3-7EC1-804A-941C-EACCB9BCCD5A}" type="presOf" srcId="{C739946D-0742-3B44-A304-6E3D2B2C6922}" destId="{25FA8FEE-7520-8F40-8CE7-4AEFCA7CC48A}" srcOrd="0" destOrd="0" presId="urn:microsoft.com/office/officeart/2005/8/layout/hierarchy1"/>
    <dgm:cxn modelId="{CAA5B8DF-5C69-814F-BB5A-B69B73862FD5}" type="presOf" srcId="{1564E0EB-F8A9-F649-9F7B-B9521AD5D181}" destId="{3E50B0A2-350A-C54E-B164-567676519322}" srcOrd="0" destOrd="0" presId="urn:microsoft.com/office/officeart/2005/8/layout/hierarchy1"/>
    <dgm:cxn modelId="{4E0A97E5-8F17-8F49-A81A-D7E85D33EAA9}" type="presOf" srcId="{C311683A-9EEE-D446-8E6E-81E0FE51B15F}" destId="{7C65EC4F-97D0-8E46-9EF9-32DF5FC7B5D3}" srcOrd="0" destOrd="0" presId="urn:microsoft.com/office/officeart/2005/8/layout/hierarchy1"/>
    <dgm:cxn modelId="{1D929DF4-16C8-974D-9009-A5CDBFB6FBF4}" type="presOf" srcId="{705A9A45-CC61-3D47-8274-7B0C9661CD31}" destId="{0B2A2983-96C7-2D4A-9E2E-0C0C429758EB}" srcOrd="0" destOrd="0" presId="urn:microsoft.com/office/officeart/2005/8/layout/hierarchy1"/>
    <dgm:cxn modelId="{253D4CF0-E310-1440-84DC-5BC71A7BBA7D}" type="presParOf" srcId="{5A5BC212-4844-4B49-BB31-E7A43D00118C}" destId="{76C085B9-3698-0449-BFA2-44E984E0B6CF}" srcOrd="0" destOrd="0" presId="urn:microsoft.com/office/officeart/2005/8/layout/hierarchy1"/>
    <dgm:cxn modelId="{1A9E0D88-1B73-EE46-B2D4-37E4B3BCC2A8}" type="presParOf" srcId="{76C085B9-3698-0449-BFA2-44E984E0B6CF}" destId="{FEEE582B-18E1-4244-9AA9-F5571D491EC9}" srcOrd="0" destOrd="0" presId="urn:microsoft.com/office/officeart/2005/8/layout/hierarchy1"/>
    <dgm:cxn modelId="{6821D7EE-C59C-6E48-B5FA-1A6F0CC1926B}" type="presParOf" srcId="{FEEE582B-18E1-4244-9AA9-F5571D491EC9}" destId="{568096FA-4DD0-2D48-809A-C4D8F39A89E1}" srcOrd="0" destOrd="0" presId="urn:microsoft.com/office/officeart/2005/8/layout/hierarchy1"/>
    <dgm:cxn modelId="{DBC9869C-BF43-0045-B643-A659FD360977}" type="presParOf" srcId="{FEEE582B-18E1-4244-9AA9-F5571D491EC9}" destId="{E0DA408B-46D1-9141-BAFD-0F1EF40A982B}" srcOrd="1" destOrd="0" presId="urn:microsoft.com/office/officeart/2005/8/layout/hierarchy1"/>
    <dgm:cxn modelId="{0B1BE236-B9A4-9A47-8524-4A9B2DE2CDED}" type="presParOf" srcId="{76C085B9-3698-0449-BFA2-44E984E0B6CF}" destId="{4C89E3CC-639B-D34B-864C-626ABECE77E2}" srcOrd="1" destOrd="0" presId="urn:microsoft.com/office/officeart/2005/8/layout/hierarchy1"/>
    <dgm:cxn modelId="{A1480CE6-E83C-AC4E-A0A7-CAFDB7595F74}" type="presParOf" srcId="{4C89E3CC-639B-D34B-864C-626ABECE77E2}" destId="{35103870-F61F-FF44-A413-DF1BEE9EBFFA}" srcOrd="0" destOrd="0" presId="urn:microsoft.com/office/officeart/2005/8/layout/hierarchy1"/>
    <dgm:cxn modelId="{0F793EBD-39AB-D44B-A16D-C8EE5A7CD788}" type="presParOf" srcId="{4C89E3CC-639B-D34B-864C-626ABECE77E2}" destId="{739556B1-550E-2C44-AFD2-FCECE193416A}" srcOrd="1" destOrd="0" presId="urn:microsoft.com/office/officeart/2005/8/layout/hierarchy1"/>
    <dgm:cxn modelId="{BB197EAB-4415-154A-813B-5FEFADE55621}" type="presParOf" srcId="{739556B1-550E-2C44-AFD2-FCECE193416A}" destId="{6982ADA9-D8FC-DB41-B5AB-E9540CB8A455}" srcOrd="0" destOrd="0" presId="urn:microsoft.com/office/officeart/2005/8/layout/hierarchy1"/>
    <dgm:cxn modelId="{E223F5B6-AF95-DE4D-A97F-1FA558B6E115}" type="presParOf" srcId="{6982ADA9-D8FC-DB41-B5AB-E9540CB8A455}" destId="{A450B8B8-53A1-E64B-B838-501B84754EDF}" srcOrd="0" destOrd="0" presId="urn:microsoft.com/office/officeart/2005/8/layout/hierarchy1"/>
    <dgm:cxn modelId="{1FD26557-1DB2-F44C-AB94-EBFCC8C75D73}" type="presParOf" srcId="{6982ADA9-D8FC-DB41-B5AB-E9540CB8A455}" destId="{428100ED-3CE1-8641-A2DB-B3B8AD330E75}" srcOrd="1" destOrd="0" presId="urn:microsoft.com/office/officeart/2005/8/layout/hierarchy1"/>
    <dgm:cxn modelId="{56EF0C9D-07DB-9E44-906A-06F13F95C21A}" type="presParOf" srcId="{739556B1-550E-2C44-AFD2-FCECE193416A}" destId="{85141233-F5C3-5C4F-A3DE-1A8AB862BE31}" srcOrd="1" destOrd="0" presId="urn:microsoft.com/office/officeart/2005/8/layout/hierarchy1"/>
    <dgm:cxn modelId="{8BCECE35-4146-8147-B57F-49517D21F85C}" type="presParOf" srcId="{85141233-F5C3-5C4F-A3DE-1A8AB862BE31}" destId="{E3E6B3F5-6566-6544-8A1E-D1F3C97E9C3B}" srcOrd="0" destOrd="0" presId="urn:microsoft.com/office/officeart/2005/8/layout/hierarchy1"/>
    <dgm:cxn modelId="{C80BA087-8442-F74C-B8D7-54B9E6964F5A}" type="presParOf" srcId="{85141233-F5C3-5C4F-A3DE-1A8AB862BE31}" destId="{F1960413-796C-AB4E-B793-567A5FB65430}" srcOrd="1" destOrd="0" presId="urn:microsoft.com/office/officeart/2005/8/layout/hierarchy1"/>
    <dgm:cxn modelId="{6BD0721A-6363-B84B-9585-CEB6F132363F}" type="presParOf" srcId="{F1960413-796C-AB4E-B793-567A5FB65430}" destId="{0D6DAE0E-D80D-484F-A723-51375DD097C9}" srcOrd="0" destOrd="0" presId="urn:microsoft.com/office/officeart/2005/8/layout/hierarchy1"/>
    <dgm:cxn modelId="{4E6E8FEF-CBB8-AB49-8CBF-63E1FF31B700}" type="presParOf" srcId="{0D6DAE0E-D80D-484F-A723-51375DD097C9}" destId="{618CCA8E-7D8F-204D-925F-111CA1B55698}" srcOrd="0" destOrd="0" presId="urn:microsoft.com/office/officeart/2005/8/layout/hierarchy1"/>
    <dgm:cxn modelId="{0D1EE6DB-54FE-2848-9613-332D9B31C40F}" type="presParOf" srcId="{0D6DAE0E-D80D-484F-A723-51375DD097C9}" destId="{55038FBA-0520-9E4B-8D0B-F7959A731D1C}" srcOrd="1" destOrd="0" presId="urn:microsoft.com/office/officeart/2005/8/layout/hierarchy1"/>
    <dgm:cxn modelId="{8CED96DD-ADAE-C94B-A638-837FE7D0131C}" type="presParOf" srcId="{F1960413-796C-AB4E-B793-567A5FB65430}" destId="{4F993443-E7B1-D447-8BB5-DDDEBC714956}" srcOrd="1" destOrd="0" presId="urn:microsoft.com/office/officeart/2005/8/layout/hierarchy1"/>
    <dgm:cxn modelId="{746B2AAF-1513-F743-AB3F-9063CECB0C77}" type="presParOf" srcId="{85141233-F5C3-5C4F-A3DE-1A8AB862BE31}" destId="{A98E7D7B-7ECB-A04A-A428-71511CBE7950}" srcOrd="2" destOrd="0" presId="urn:microsoft.com/office/officeart/2005/8/layout/hierarchy1"/>
    <dgm:cxn modelId="{C6B63663-3D5A-F44E-AF2D-3987E1A512E4}" type="presParOf" srcId="{85141233-F5C3-5C4F-A3DE-1A8AB862BE31}" destId="{E3A86F0F-FF54-3946-A487-77B83395B12C}" srcOrd="3" destOrd="0" presId="urn:microsoft.com/office/officeart/2005/8/layout/hierarchy1"/>
    <dgm:cxn modelId="{B2A057AD-E926-E049-B8B4-191C81CE80E7}" type="presParOf" srcId="{E3A86F0F-FF54-3946-A487-77B83395B12C}" destId="{A50EBC3E-6FDC-5940-8479-15A1B05B2A5A}" srcOrd="0" destOrd="0" presId="urn:microsoft.com/office/officeart/2005/8/layout/hierarchy1"/>
    <dgm:cxn modelId="{7B3993B2-988F-F94F-A522-62E7325B1D0A}" type="presParOf" srcId="{A50EBC3E-6FDC-5940-8479-15A1B05B2A5A}" destId="{0ED65E7C-3C6F-AF4A-809E-E3D76C040049}" srcOrd="0" destOrd="0" presId="urn:microsoft.com/office/officeart/2005/8/layout/hierarchy1"/>
    <dgm:cxn modelId="{137C80A7-FD4D-F24F-9813-AAAEBE86A191}" type="presParOf" srcId="{A50EBC3E-6FDC-5940-8479-15A1B05B2A5A}" destId="{E8857309-FB37-CF43-AA52-EA54C1C89595}" srcOrd="1" destOrd="0" presId="urn:microsoft.com/office/officeart/2005/8/layout/hierarchy1"/>
    <dgm:cxn modelId="{0B517E30-33A9-4C4A-94BB-78819C38258D}" type="presParOf" srcId="{E3A86F0F-FF54-3946-A487-77B83395B12C}" destId="{B094EDC5-2A66-7E49-8724-D76E1A80E667}" srcOrd="1" destOrd="0" presId="urn:microsoft.com/office/officeart/2005/8/layout/hierarchy1"/>
    <dgm:cxn modelId="{3420579A-537B-6C40-9405-88897AA91AD0}" type="presParOf" srcId="{B094EDC5-2A66-7E49-8724-D76E1A80E667}" destId="{67AEBB3E-DF8E-1446-A426-1DC8B893ABCA}" srcOrd="0" destOrd="0" presId="urn:microsoft.com/office/officeart/2005/8/layout/hierarchy1"/>
    <dgm:cxn modelId="{6CF78671-3E0F-FC45-AD93-5BF113C9E6A7}" type="presParOf" srcId="{B094EDC5-2A66-7E49-8724-D76E1A80E667}" destId="{A9C0EEA0-8C75-0F47-9EEA-6A916EBCA7AB}" srcOrd="1" destOrd="0" presId="urn:microsoft.com/office/officeart/2005/8/layout/hierarchy1"/>
    <dgm:cxn modelId="{B878C861-716B-994E-9C58-88AAEA63A4FC}" type="presParOf" srcId="{A9C0EEA0-8C75-0F47-9EEA-6A916EBCA7AB}" destId="{6D15EEBE-D996-2A47-8A0B-EFC0FE3226DC}" srcOrd="0" destOrd="0" presId="urn:microsoft.com/office/officeart/2005/8/layout/hierarchy1"/>
    <dgm:cxn modelId="{799C8FFF-28C1-CF44-B5C6-2C0540FC558C}" type="presParOf" srcId="{6D15EEBE-D996-2A47-8A0B-EFC0FE3226DC}" destId="{D2F3E953-21E5-774F-9760-7D8D08BC102F}" srcOrd="0" destOrd="0" presId="urn:microsoft.com/office/officeart/2005/8/layout/hierarchy1"/>
    <dgm:cxn modelId="{842B2854-596E-2944-9396-B97D5712B81C}" type="presParOf" srcId="{6D15EEBE-D996-2A47-8A0B-EFC0FE3226DC}" destId="{EA838A25-E49F-4E4A-A223-BD34334AB232}" srcOrd="1" destOrd="0" presId="urn:microsoft.com/office/officeart/2005/8/layout/hierarchy1"/>
    <dgm:cxn modelId="{8576A292-F3E6-4F41-B8A1-BF114C49785A}" type="presParOf" srcId="{A9C0EEA0-8C75-0F47-9EEA-6A916EBCA7AB}" destId="{4CA5CA9B-996D-0240-B8F5-089B957CF929}" srcOrd="1" destOrd="0" presId="urn:microsoft.com/office/officeart/2005/8/layout/hierarchy1"/>
    <dgm:cxn modelId="{8205256F-FE97-AB4E-94E3-B4922B3B5EEA}" type="presParOf" srcId="{4CA5CA9B-996D-0240-B8F5-089B957CF929}" destId="{0DFEED71-6775-5448-AB89-52176D24A1EF}" srcOrd="0" destOrd="0" presId="urn:microsoft.com/office/officeart/2005/8/layout/hierarchy1"/>
    <dgm:cxn modelId="{4D0FA143-5DB1-5C43-BE9F-E4CD6C6918B0}" type="presParOf" srcId="{4CA5CA9B-996D-0240-B8F5-089B957CF929}" destId="{18299BCD-0425-FF40-89CF-3D53D5A194DA}" srcOrd="1" destOrd="0" presId="urn:microsoft.com/office/officeart/2005/8/layout/hierarchy1"/>
    <dgm:cxn modelId="{612057F0-3035-B548-B3CB-EA2BB8DA34CD}" type="presParOf" srcId="{18299BCD-0425-FF40-89CF-3D53D5A194DA}" destId="{88AB0395-58A0-574E-8536-922B3D6E8AE8}" srcOrd="0" destOrd="0" presId="urn:microsoft.com/office/officeart/2005/8/layout/hierarchy1"/>
    <dgm:cxn modelId="{A883F565-8D69-154A-84A9-2E0AC5E3FDDC}" type="presParOf" srcId="{88AB0395-58A0-574E-8536-922B3D6E8AE8}" destId="{22225D92-6688-5B47-B3F1-180A4C5644B8}" srcOrd="0" destOrd="0" presId="urn:microsoft.com/office/officeart/2005/8/layout/hierarchy1"/>
    <dgm:cxn modelId="{8E3A0A63-3985-6E47-9E57-891E682A6D5C}" type="presParOf" srcId="{88AB0395-58A0-574E-8536-922B3D6E8AE8}" destId="{CDFCE63B-8AC8-D649-89D7-7467B505CC6C}" srcOrd="1" destOrd="0" presId="urn:microsoft.com/office/officeart/2005/8/layout/hierarchy1"/>
    <dgm:cxn modelId="{D9F015D7-B444-6B41-B4E1-021292726A22}" type="presParOf" srcId="{18299BCD-0425-FF40-89CF-3D53D5A194DA}" destId="{5C75F992-39DB-4046-8B8F-DA47450F7B42}" srcOrd="1" destOrd="0" presId="urn:microsoft.com/office/officeart/2005/8/layout/hierarchy1"/>
    <dgm:cxn modelId="{003F1D86-8A7F-BA4E-88BA-A6B74186B4AC}" type="presParOf" srcId="{85141233-F5C3-5C4F-A3DE-1A8AB862BE31}" destId="{3E1D1DF4-3D78-8440-A055-041938DEB5B0}" srcOrd="4" destOrd="0" presId="urn:microsoft.com/office/officeart/2005/8/layout/hierarchy1"/>
    <dgm:cxn modelId="{6952AA0D-CD30-FF40-A9A6-CAFBAD96FF01}" type="presParOf" srcId="{85141233-F5C3-5C4F-A3DE-1A8AB862BE31}" destId="{3F6B6D51-E4AA-5846-8830-F2504FE023DF}" srcOrd="5" destOrd="0" presId="urn:microsoft.com/office/officeart/2005/8/layout/hierarchy1"/>
    <dgm:cxn modelId="{A5E241E4-43C9-1C4E-8748-C60192D226EA}" type="presParOf" srcId="{3F6B6D51-E4AA-5846-8830-F2504FE023DF}" destId="{618E7708-5D6D-3447-9108-B76D0E4FB177}" srcOrd="0" destOrd="0" presId="urn:microsoft.com/office/officeart/2005/8/layout/hierarchy1"/>
    <dgm:cxn modelId="{C94EA907-6937-AC46-BAAA-05D76E153E7E}" type="presParOf" srcId="{618E7708-5D6D-3447-9108-B76D0E4FB177}" destId="{744AD342-9012-B04A-915B-61D180C18E6D}" srcOrd="0" destOrd="0" presId="urn:microsoft.com/office/officeart/2005/8/layout/hierarchy1"/>
    <dgm:cxn modelId="{5AB6BB67-B5DF-374C-988E-17215EDD2ED4}" type="presParOf" srcId="{618E7708-5D6D-3447-9108-B76D0E4FB177}" destId="{CA304F50-97AA-A549-8472-314473FB9653}" srcOrd="1" destOrd="0" presId="urn:microsoft.com/office/officeart/2005/8/layout/hierarchy1"/>
    <dgm:cxn modelId="{C929DCB6-3FE8-884B-979C-31666355A73D}" type="presParOf" srcId="{3F6B6D51-E4AA-5846-8830-F2504FE023DF}" destId="{2A318C65-87B8-0849-AA44-0249655AD102}" srcOrd="1" destOrd="0" presId="urn:microsoft.com/office/officeart/2005/8/layout/hierarchy1"/>
    <dgm:cxn modelId="{F43CCAC1-328F-DF4B-A9FB-3A1CC3255998}" type="presParOf" srcId="{2A318C65-87B8-0849-AA44-0249655AD102}" destId="{7B7A5101-B97D-C146-944C-7A193153479D}" srcOrd="0" destOrd="0" presId="urn:microsoft.com/office/officeart/2005/8/layout/hierarchy1"/>
    <dgm:cxn modelId="{5754CD85-F2EC-C948-8053-F134AE0C3EB3}" type="presParOf" srcId="{2A318C65-87B8-0849-AA44-0249655AD102}" destId="{471B3A75-3212-D54C-93F3-1CCB61DB5D36}" srcOrd="1" destOrd="0" presId="urn:microsoft.com/office/officeart/2005/8/layout/hierarchy1"/>
    <dgm:cxn modelId="{7F5785A0-494F-D644-9ACF-CD791C8CEF64}" type="presParOf" srcId="{471B3A75-3212-D54C-93F3-1CCB61DB5D36}" destId="{ED47778F-2A3B-174B-845E-3577ECFA6DEE}" srcOrd="0" destOrd="0" presId="urn:microsoft.com/office/officeart/2005/8/layout/hierarchy1"/>
    <dgm:cxn modelId="{52D6CDB2-F266-A544-87D2-5B09FDCE13F5}" type="presParOf" srcId="{ED47778F-2A3B-174B-845E-3577ECFA6DEE}" destId="{4940BBEE-70FE-3B42-92FF-B7E528482047}" srcOrd="0" destOrd="0" presId="urn:microsoft.com/office/officeart/2005/8/layout/hierarchy1"/>
    <dgm:cxn modelId="{15B5E933-0EC0-B747-AC00-9C979F6E70EB}" type="presParOf" srcId="{ED47778F-2A3B-174B-845E-3577ECFA6DEE}" destId="{0B2A2983-96C7-2D4A-9E2E-0C0C429758EB}" srcOrd="1" destOrd="0" presId="urn:microsoft.com/office/officeart/2005/8/layout/hierarchy1"/>
    <dgm:cxn modelId="{FAFB08DD-0A96-6541-B945-EA2EC5860A91}" type="presParOf" srcId="{471B3A75-3212-D54C-93F3-1CCB61DB5D36}" destId="{25CA6C18-0209-8D4A-A9D8-0620C41D9559}" srcOrd="1" destOrd="0" presId="urn:microsoft.com/office/officeart/2005/8/layout/hierarchy1"/>
    <dgm:cxn modelId="{6521F48B-0EB6-4340-B56B-5C3498BACD43}" type="presParOf" srcId="{85141233-F5C3-5C4F-A3DE-1A8AB862BE31}" destId="{970539BA-FDE0-A141-8081-0B7921DB7C5B}" srcOrd="6" destOrd="0" presId="urn:microsoft.com/office/officeart/2005/8/layout/hierarchy1"/>
    <dgm:cxn modelId="{8D29E70E-0764-C148-8FB9-AF8264752692}" type="presParOf" srcId="{85141233-F5C3-5C4F-A3DE-1A8AB862BE31}" destId="{D3147AF4-3810-D24E-8457-D8653019845E}" srcOrd="7" destOrd="0" presId="urn:microsoft.com/office/officeart/2005/8/layout/hierarchy1"/>
    <dgm:cxn modelId="{017979B0-4CFC-104A-A7EB-0E59D4ACB730}" type="presParOf" srcId="{D3147AF4-3810-D24E-8457-D8653019845E}" destId="{230C0907-3A8C-BB4B-8507-EE947EE88C82}" srcOrd="0" destOrd="0" presId="urn:microsoft.com/office/officeart/2005/8/layout/hierarchy1"/>
    <dgm:cxn modelId="{B6B5E0DC-DB8A-FF41-BA92-2D8F8A918AC9}" type="presParOf" srcId="{230C0907-3A8C-BB4B-8507-EE947EE88C82}" destId="{488AE0F6-3F2B-F648-B1E0-7932E08EB3B3}" srcOrd="0" destOrd="0" presId="urn:microsoft.com/office/officeart/2005/8/layout/hierarchy1"/>
    <dgm:cxn modelId="{08A07FAF-9DBF-B149-9881-BF6611FFDBD4}" type="presParOf" srcId="{230C0907-3A8C-BB4B-8507-EE947EE88C82}" destId="{32DBC347-3CB6-DD4C-BA4E-C644EEF1D19B}" srcOrd="1" destOrd="0" presId="urn:microsoft.com/office/officeart/2005/8/layout/hierarchy1"/>
    <dgm:cxn modelId="{F4074865-F266-EC4B-AA7F-AEEC0A8C2FA8}" type="presParOf" srcId="{D3147AF4-3810-D24E-8457-D8653019845E}" destId="{C3700DF8-7D15-4848-B62F-6BDC1D1E69B7}" srcOrd="1" destOrd="0" presId="urn:microsoft.com/office/officeart/2005/8/layout/hierarchy1"/>
    <dgm:cxn modelId="{6AAB3938-D124-FF45-8EAC-E0945D01B4ED}" type="presParOf" srcId="{4C89E3CC-639B-D34B-864C-626ABECE77E2}" destId="{2DA345AC-6362-114C-8EA8-C4677950A120}" srcOrd="2" destOrd="0" presId="urn:microsoft.com/office/officeart/2005/8/layout/hierarchy1"/>
    <dgm:cxn modelId="{87239AEE-4132-0C47-A4CA-D401D828DB33}" type="presParOf" srcId="{4C89E3CC-639B-D34B-864C-626ABECE77E2}" destId="{3121C1CA-B638-A847-BFC1-EF5F2A681420}" srcOrd="3" destOrd="0" presId="urn:microsoft.com/office/officeart/2005/8/layout/hierarchy1"/>
    <dgm:cxn modelId="{FD543564-A0E8-AD4A-8973-40F14A4A0F2E}" type="presParOf" srcId="{3121C1CA-B638-A847-BFC1-EF5F2A681420}" destId="{55A3FD02-32DA-E846-B0CB-577DA552887B}" srcOrd="0" destOrd="0" presId="urn:microsoft.com/office/officeart/2005/8/layout/hierarchy1"/>
    <dgm:cxn modelId="{9DD4F54F-486A-9C48-BE37-A4A9F457AB35}" type="presParOf" srcId="{55A3FD02-32DA-E846-B0CB-577DA552887B}" destId="{7A421468-CF5E-5E41-8974-394C43CAA245}" srcOrd="0" destOrd="0" presId="urn:microsoft.com/office/officeart/2005/8/layout/hierarchy1"/>
    <dgm:cxn modelId="{FDD70F4D-B547-F74F-A465-F07637A44250}" type="presParOf" srcId="{55A3FD02-32DA-E846-B0CB-577DA552887B}" destId="{3DD0E8FD-F41F-6846-B843-BF8DE636602D}" srcOrd="1" destOrd="0" presId="urn:microsoft.com/office/officeart/2005/8/layout/hierarchy1"/>
    <dgm:cxn modelId="{60787563-D90E-CC4B-BC33-DE5CDC986E3D}" type="presParOf" srcId="{3121C1CA-B638-A847-BFC1-EF5F2A681420}" destId="{9B6C7AB9-7F01-3640-9FF3-9ADF43C8D416}" srcOrd="1" destOrd="0" presId="urn:microsoft.com/office/officeart/2005/8/layout/hierarchy1"/>
    <dgm:cxn modelId="{8220C065-56DD-9A4C-9087-34A82678375B}" type="presParOf" srcId="{9B6C7AB9-7F01-3640-9FF3-9ADF43C8D416}" destId="{25FA8FEE-7520-8F40-8CE7-4AEFCA7CC48A}" srcOrd="0" destOrd="0" presId="urn:microsoft.com/office/officeart/2005/8/layout/hierarchy1"/>
    <dgm:cxn modelId="{F2308D32-3410-C94A-ADEB-E0F00FD3D708}" type="presParOf" srcId="{9B6C7AB9-7F01-3640-9FF3-9ADF43C8D416}" destId="{B4513392-3EF9-FA43-A5E7-A05C2271EDFF}" srcOrd="1" destOrd="0" presId="urn:microsoft.com/office/officeart/2005/8/layout/hierarchy1"/>
    <dgm:cxn modelId="{1115D47E-B60B-784C-BD2D-2827178D13BE}" type="presParOf" srcId="{B4513392-3EF9-FA43-A5E7-A05C2271EDFF}" destId="{1A94B936-308D-5043-8110-BC8E821D6A3D}" srcOrd="0" destOrd="0" presId="urn:microsoft.com/office/officeart/2005/8/layout/hierarchy1"/>
    <dgm:cxn modelId="{DE05FF78-FF78-7E42-AE4B-95A363F37673}" type="presParOf" srcId="{1A94B936-308D-5043-8110-BC8E821D6A3D}" destId="{8698AE13-FCB2-D442-B4C6-5003037652A8}" srcOrd="0" destOrd="0" presId="urn:microsoft.com/office/officeart/2005/8/layout/hierarchy1"/>
    <dgm:cxn modelId="{5AA4E598-CDFE-DE43-8622-59A5DB0E4CCC}" type="presParOf" srcId="{1A94B936-308D-5043-8110-BC8E821D6A3D}" destId="{3E50B0A2-350A-C54E-B164-567676519322}" srcOrd="1" destOrd="0" presId="urn:microsoft.com/office/officeart/2005/8/layout/hierarchy1"/>
    <dgm:cxn modelId="{8E9E8259-2F6D-0144-A95F-0A3F5FF84235}" type="presParOf" srcId="{B4513392-3EF9-FA43-A5E7-A05C2271EDFF}" destId="{099FD155-8B82-0F42-A966-D96807032684}" srcOrd="1" destOrd="0" presId="urn:microsoft.com/office/officeart/2005/8/layout/hierarchy1"/>
    <dgm:cxn modelId="{F7E67D77-A16C-5A4D-8814-469ACF9ACED3}" type="presParOf" srcId="{099FD155-8B82-0F42-A966-D96807032684}" destId="{1C83E1BD-EBB7-B446-8CDE-64A0EEA4D59A}" srcOrd="0" destOrd="0" presId="urn:microsoft.com/office/officeart/2005/8/layout/hierarchy1"/>
    <dgm:cxn modelId="{AE76DD59-D4E7-EF4F-BDB1-47691369B7E5}" type="presParOf" srcId="{099FD155-8B82-0F42-A966-D96807032684}" destId="{A6E45B95-2C62-3045-9C42-3A423E83B735}" srcOrd="1" destOrd="0" presId="urn:microsoft.com/office/officeart/2005/8/layout/hierarchy1"/>
    <dgm:cxn modelId="{7B6AEBC8-63B2-CF47-9FFA-3A13B938704C}" type="presParOf" srcId="{A6E45B95-2C62-3045-9C42-3A423E83B735}" destId="{4270F735-B0F0-704D-855C-54CBD9F6F3FA}" srcOrd="0" destOrd="0" presId="urn:microsoft.com/office/officeart/2005/8/layout/hierarchy1"/>
    <dgm:cxn modelId="{B6022A71-4821-5248-AC2C-3ACBF9F6FEC8}" type="presParOf" srcId="{4270F735-B0F0-704D-855C-54CBD9F6F3FA}" destId="{1E8F387B-68FD-A74B-B75F-F9CB03AE75D1}" srcOrd="0" destOrd="0" presId="urn:microsoft.com/office/officeart/2005/8/layout/hierarchy1"/>
    <dgm:cxn modelId="{C601738F-B940-F543-82BB-408582DC89B8}" type="presParOf" srcId="{4270F735-B0F0-704D-855C-54CBD9F6F3FA}" destId="{7C65EC4F-97D0-8E46-9EF9-32DF5FC7B5D3}" srcOrd="1" destOrd="0" presId="urn:microsoft.com/office/officeart/2005/8/layout/hierarchy1"/>
    <dgm:cxn modelId="{8FA5E570-1561-FF44-B016-8CE0EFE2528F}" type="presParOf" srcId="{A6E45B95-2C62-3045-9C42-3A423E83B735}" destId="{17317173-03DC-BF4B-9D41-FA1C1A4110D9}" srcOrd="1" destOrd="0" presId="urn:microsoft.com/office/officeart/2005/8/layout/hierarchy1"/>
    <dgm:cxn modelId="{145280D0-7221-7E4D-9C1A-9725070C996E}" type="presParOf" srcId="{9B6C7AB9-7F01-3640-9FF3-9ADF43C8D416}" destId="{3C145CE5-3ECA-C947-AB9D-17A8384817E1}" srcOrd="2" destOrd="0" presId="urn:microsoft.com/office/officeart/2005/8/layout/hierarchy1"/>
    <dgm:cxn modelId="{F8751346-C089-5841-920D-F9A4B917C9A9}" type="presParOf" srcId="{9B6C7AB9-7F01-3640-9FF3-9ADF43C8D416}" destId="{A8DE9F31-C118-924F-899D-45881CFF857F}" srcOrd="3" destOrd="0" presId="urn:microsoft.com/office/officeart/2005/8/layout/hierarchy1"/>
    <dgm:cxn modelId="{4021339F-3623-B948-84A3-D86B29CC7FD3}" type="presParOf" srcId="{A8DE9F31-C118-924F-899D-45881CFF857F}" destId="{DC4A7E23-82CA-544E-8FA4-09A3AA8EC0C4}" srcOrd="0" destOrd="0" presId="urn:microsoft.com/office/officeart/2005/8/layout/hierarchy1"/>
    <dgm:cxn modelId="{82D2AB5F-987D-5E43-BD6D-1836C3A6DD24}" type="presParOf" srcId="{DC4A7E23-82CA-544E-8FA4-09A3AA8EC0C4}" destId="{88006004-1051-0048-B32A-F87B61683692}" srcOrd="0" destOrd="0" presId="urn:microsoft.com/office/officeart/2005/8/layout/hierarchy1"/>
    <dgm:cxn modelId="{DFC40984-8693-4140-833E-4AFDFCB02BB9}" type="presParOf" srcId="{DC4A7E23-82CA-544E-8FA4-09A3AA8EC0C4}" destId="{074752C3-5B71-284F-8741-F58E73C6202C}" srcOrd="1" destOrd="0" presId="urn:microsoft.com/office/officeart/2005/8/layout/hierarchy1"/>
    <dgm:cxn modelId="{599E75C2-0A8F-874C-AB26-482D11E1EC3B}" type="presParOf" srcId="{A8DE9F31-C118-924F-899D-45881CFF857F}" destId="{83B9A8D1-0749-8643-9C05-D02B1676FF39}" srcOrd="1" destOrd="0" presId="urn:microsoft.com/office/officeart/2005/8/layout/hierarchy1"/>
    <dgm:cxn modelId="{29784495-9860-2144-94CF-DA87D3DFCFA5}" type="presParOf" srcId="{83B9A8D1-0749-8643-9C05-D02B1676FF39}" destId="{CB403DED-4401-194B-BEA3-9A46A4A8DF95}" srcOrd="0" destOrd="0" presId="urn:microsoft.com/office/officeart/2005/8/layout/hierarchy1"/>
    <dgm:cxn modelId="{EC9E7332-1577-A542-BE5A-BC87F29D3A36}" type="presParOf" srcId="{83B9A8D1-0749-8643-9C05-D02B1676FF39}" destId="{B79D08E7-A5D3-6240-A60E-7375E2AF26BC}" srcOrd="1" destOrd="0" presId="urn:microsoft.com/office/officeart/2005/8/layout/hierarchy1"/>
    <dgm:cxn modelId="{0535D7D4-AD25-C44A-9C34-ACED56A4F8BD}" type="presParOf" srcId="{B79D08E7-A5D3-6240-A60E-7375E2AF26BC}" destId="{5BCC6F3F-81C9-4941-A750-2F0906B70EE7}" srcOrd="0" destOrd="0" presId="urn:microsoft.com/office/officeart/2005/8/layout/hierarchy1"/>
    <dgm:cxn modelId="{B528344D-9B3D-8146-B35D-F2B518F1E6B8}" type="presParOf" srcId="{5BCC6F3F-81C9-4941-A750-2F0906B70EE7}" destId="{118E69DF-51A2-F04A-9F6A-07D54E3B19C4}" srcOrd="0" destOrd="0" presId="urn:microsoft.com/office/officeart/2005/8/layout/hierarchy1"/>
    <dgm:cxn modelId="{57B97B4A-79C6-0B48-B839-C12F8D387182}" type="presParOf" srcId="{5BCC6F3F-81C9-4941-A750-2F0906B70EE7}" destId="{278A7A51-2D0A-624F-A76C-7429783108D9}" srcOrd="1" destOrd="0" presId="urn:microsoft.com/office/officeart/2005/8/layout/hierarchy1"/>
    <dgm:cxn modelId="{62ECE14C-9DC7-0C40-AFB2-1D480FF53581}" type="presParOf" srcId="{B79D08E7-A5D3-6240-A60E-7375E2AF26BC}" destId="{C42959A6-6130-CA4E-9FEA-15259D585D73}" srcOrd="1" destOrd="0" presId="urn:microsoft.com/office/officeart/2005/8/layout/hierarchy1"/>
  </dgm:cxnLst>
  <dgm:bg>
    <a:solidFill>
      <a:schemeClr val="bg1">
        <a:lumMod val="8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03DED-4401-194B-BEA3-9A46A4A8DF95}">
      <dsp:nvSpPr>
        <dsp:cNvPr id="0" name=""/>
        <dsp:cNvSpPr/>
      </dsp:nvSpPr>
      <dsp:spPr>
        <a:xfrm>
          <a:off x="7459846" y="2784819"/>
          <a:ext cx="91440" cy="325504"/>
        </a:xfrm>
        <a:custGeom>
          <a:avLst/>
          <a:gdLst/>
          <a:ahLst/>
          <a:cxnLst/>
          <a:rect l="0" t="0" r="0" b="0"/>
          <a:pathLst>
            <a:path>
              <a:moveTo>
                <a:pt x="45720" y="0"/>
              </a:moveTo>
              <a:lnTo>
                <a:pt x="45720"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3C145CE5-3ECA-C947-AB9D-17A8384817E1}">
      <dsp:nvSpPr>
        <dsp:cNvPr id="0" name=""/>
        <dsp:cNvSpPr/>
      </dsp:nvSpPr>
      <dsp:spPr>
        <a:xfrm>
          <a:off x="6821603" y="1748615"/>
          <a:ext cx="683962" cy="325504"/>
        </a:xfrm>
        <a:custGeom>
          <a:avLst/>
          <a:gdLst/>
          <a:ahLst/>
          <a:cxnLst/>
          <a:rect l="0" t="0" r="0" b="0"/>
          <a:pathLst>
            <a:path>
              <a:moveTo>
                <a:pt x="0" y="0"/>
              </a:moveTo>
              <a:lnTo>
                <a:pt x="0" y="221821"/>
              </a:lnTo>
              <a:lnTo>
                <a:pt x="683962" y="221821"/>
              </a:lnTo>
              <a:lnTo>
                <a:pt x="683962"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C83E1BD-EBB7-B446-8CDE-64A0EEA4D59A}">
      <dsp:nvSpPr>
        <dsp:cNvPr id="0" name=""/>
        <dsp:cNvSpPr/>
      </dsp:nvSpPr>
      <dsp:spPr>
        <a:xfrm>
          <a:off x="6091920" y="2784819"/>
          <a:ext cx="91440" cy="325504"/>
        </a:xfrm>
        <a:custGeom>
          <a:avLst/>
          <a:gdLst/>
          <a:ahLst/>
          <a:cxnLst/>
          <a:rect l="0" t="0" r="0" b="0"/>
          <a:pathLst>
            <a:path>
              <a:moveTo>
                <a:pt x="45720" y="0"/>
              </a:moveTo>
              <a:lnTo>
                <a:pt x="45720"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25FA8FEE-7520-8F40-8CE7-4AEFCA7CC48A}">
      <dsp:nvSpPr>
        <dsp:cNvPr id="0" name=""/>
        <dsp:cNvSpPr/>
      </dsp:nvSpPr>
      <dsp:spPr>
        <a:xfrm>
          <a:off x="6137640" y="1748615"/>
          <a:ext cx="683962" cy="325504"/>
        </a:xfrm>
        <a:custGeom>
          <a:avLst/>
          <a:gdLst/>
          <a:ahLst/>
          <a:cxnLst/>
          <a:rect l="0" t="0" r="0" b="0"/>
          <a:pathLst>
            <a:path>
              <a:moveTo>
                <a:pt x="683962" y="0"/>
              </a:moveTo>
              <a:lnTo>
                <a:pt x="683962" y="221821"/>
              </a:lnTo>
              <a:lnTo>
                <a:pt x="0" y="221821"/>
              </a:lnTo>
              <a:lnTo>
                <a:pt x="0"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2DA345AC-6362-114C-8EA8-C4677950A120}">
      <dsp:nvSpPr>
        <dsp:cNvPr id="0" name=""/>
        <dsp:cNvSpPr/>
      </dsp:nvSpPr>
      <dsp:spPr>
        <a:xfrm>
          <a:off x="4769715" y="712411"/>
          <a:ext cx="2051888" cy="325504"/>
        </a:xfrm>
        <a:custGeom>
          <a:avLst/>
          <a:gdLst/>
          <a:ahLst/>
          <a:cxnLst/>
          <a:rect l="0" t="0" r="0" b="0"/>
          <a:pathLst>
            <a:path>
              <a:moveTo>
                <a:pt x="0" y="0"/>
              </a:moveTo>
              <a:lnTo>
                <a:pt x="0" y="221821"/>
              </a:lnTo>
              <a:lnTo>
                <a:pt x="2051888" y="221821"/>
              </a:lnTo>
              <a:lnTo>
                <a:pt x="2051888"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970539BA-FDE0-A141-8081-0B7921DB7C5B}">
      <dsp:nvSpPr>
        <dsp:cNvPr id="0" name=""/>
        <dsp:cNvSpPr/>
      </dsp:nvSpPr>
      <dsp:spPr>
        <a:xfrm>
          <a:off x="2717826" y="1748615"/>
          <a:ext cx="2051888" cy="325504"/>
        </a:xfrm>
        <a:custGeom>
          <a:avLst/>
          <a:gdLst/>
          <a:ahLst/>
          <a:cxnLst/>
          <a:rect l="0" t="0" r="0" b="0"/>
          <a:pathLst>
            <a:path>
              <a:moveTo>
                <a:pt x="0" y="0"/>
              </a:moveTo>
              <a:lnTo>
                <a:pt x="0" y="221821"/>
              </a:lnTo>
              <a:lnTo>
                <a:pt x="2051888" y="221821"/>
              </a:lnTo>
              <a:lnTo>
                <a:pt x="2051888"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7B7A5101-B97D-C146-944C-7A193153479D}">
      <dsp:nvSpPr>
        <dsp:cNvPr id="0" name=""/>
        <dsp:cNvSpPr/>
      </dsp:nvSpPr>
      <dsp:spPr>
        <a:xfrm>
          <a:off x="3356069" y="2784819"/>
          <a:ext cx="91440" cy="325504"/>
        </a:xfrm>
        <a:custGeom>
          <a:avLst/>
          <a:gdLst/>
          <a:ahLst/>
          <a:cxnLst/>
          <a:rect l="0" t="0" r="0" b="0"/>
          <a:pathLst>
            <a:path>
              <a:moveTo>
                <a:pt x="45720" y="0"/>
              </a:moveTo>
              <a:lnTo>
                <a:pt x="45720"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3E1D1DF4-3D78-8440-A055-041938DEB5B0}">
      <dsp:nvSpPr>
        <dsp:cNvPr id="0" name=""/>
        <dsp:cNvSpPr/>
      </dsp:nvSpPr>
      <dsp:spPr>
        <a:xfrm>
          <a:off x="2717826" y="1748615"/>
          <a:ext cx="683962" cy="325504"/>
        </a:xfrm>
        <a:custGeom>
          <a:avLst/>
          <a:gdLst/>
          <a:ahLst/>
          <a:cxnLst/>
          <a:rect l="0" t="0" r="0" b="0"/>
          <a:pathLst>
            <a:path>
              <a:moveTo>
                <a:pt x="0" y="0"/>
              </a:moveTo>
              <a:lnTo>
                <a:pt x="0" y="221821"/>
              </a:lnTo>
              <a:lnTo>
                <a:pt x="683962" y="221821"/>
              </a:lnTo>
              <a:lnTo>
                <a:pt x="683962"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DFEED71-6775-5448-AB89-52176D24A1EF}">
      <dsp:nvSpPr>
        <dsp:cNvPr id="0" name=""/>
        <dsp:cNvSpPr/>
      </dsp:nvSpPr>
      <dsp:spPr>
        <a:xfrm>
          <a:off x="1988143" y="4893419"/>
          <a:ext cx="91440" cy="325504"/>
        </a:xfrm>
        <a:custGeom>
          <a:avLst/>
          <a:gdLst/>
          <a:ahLst/>
          <a:cxnLst/>
          <a:rect l="0" t="0" r="0" b="0"/>
          <a:pathLst>
            <a:path>
              <a:moveTo>
                <a:pt x="45720" y="0"/>
              </a:moveTo>
              <a:lnTo>
                <a:pt x="45720"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67AEBB3E-DF8E-1446-A426-1DC8B893ABCA}">
      <dsp:nvSpPr>
        <dsp:cNvPr id="0" name=""/>
        <dsp:cNvSpPr/>
      </dsp:nvSpPr>
      <dsp:spPr>
        <a:xfrm>
          <a:off x="1988143" y="2784819"/>
          <a:ext cx="91440" cy="325504"/>
        </a:xfrm>
        <a:custGeom>
          <a:avLst/>
          <a:gdLst/>
          <a:ahLst/>
          <a:cxnLst/>
          <a:rect l="0" t="0" r="0" b="0"/>
          <a:pathLst>
            <a:path>
              <a:moveTo>
                <a:pt x="45720" y="0"/>
              </a:moveTo>
              <a:lnTo>
                <a:pt x="45720"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98E7D7B-7ECB-A04A-A428-71511CBE7950}">
      <dsp:nvSpPr>
        <dsp:cNvPr id="0" name=""/>
        <dsp:cNvSpPr/>
      </dsp:nvSpPr>
      <dsp:spPr>
        <a:xfrm>
          <a:off x="2033863" y="1748615"/>
          <a:ext cx="683962" cy="325504"/>
        </a:xfrm>
        <a:custGeom>
          <a:avLst/>
          <a:gdLst/>
          <a:ahLst/>
          <a:cxnLst/>
          <a:rect l="0" t="0" r="0" b="0"/>
          <a:pathLst>
            <a:path>
              <a:moveTo>
                <a:pt x="683962" y="0"/>
              </a:moveTo>
              <a:lnTo>
                <a:pt x="683962" y="221821"/>
              </a:lnTo>
              <a:lnTo>
                <a:pt x="0" y="221821"/>
              </a:lnTo>
              <a:lnTo>
                <a:pt x="0"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E3E6B3F5-6566-6544-8A1E-D1F3C97E9C3B}">
      <dsp:nvSpPr>
        <dsp:cNvPr id="0" name=""/>
        <dsp:cNvSpPr/>
      </dsp:nvSpPr>
      <dsp:spPr>
        <a:xfrm>
          <a:off x="665937" y="1748615"/>
          <a:ext cx="2051888" cy="325504"/>
        </a:xfrm>
        <a:custGeom>
          <a:avLst/>
          <a:gdLst/>
          <a:ahLst/>
          <a:cxnLst/>
          <a:rect l="0" t="0" r="0" b="0"/>
          <a:pathLst>
            <a:path>
              <a:moveTo>
                <a:pt x="2051888" y="0"/>
              </a:moveTo>
              <a:lnTo>
                <a:pt x="2051888" y="221821"/>
              </a:lnTo>
              <a:lnTo>
                <a:pt x="0" y="221821"/>
              </a:lnTo>
              <a:lnTo>
                <a:pt x="0"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35103870-F61F-FF44-A413-DF1BEE9EBFFA}">
      <dsp:nvSpPr>
        <dsp:cNvPr id="0" name=""/>
        <dsp:cNvSpPr/>
      </dsp:nvSpPr>
      <dsp:spPr>
        <a:xfrm>
          <a:off x="2717826" y="712411"/>
          <a:ext cx="2051888" cy="325504"/>
        </a:xfrm>
        <a:custGeom>
          <a:avLst/>
          <a:gdLst/>
          <a:ahLst/>
          <a:cxnLst/>
          <a:rect l="0" t="0" r="0" b="0"/>
          <a:pathLst>
            <a:path>
              <a:moveTo>
                <a:pt x="2051888" y="0"/>
              </a:moveTo>
              <a:lnTo>
                <a:pt x="2051888" y="221821"/>
              </a:lnTo>
              <a:lnTo>
                <a:pt x="0" y="221821"/>
              </a:lnTo>
              <a:lnTo>
                <a:pt x="0" y="325504"/>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568096FA-4DD0-2D48-809A-C4D8F39A89E1}">
      <dsp:nvSpPr>
        <dsp:cNvPr id="0" name=""/>
        <dsp:cNvSpPr/>
      </dsp:nvSpPr>
      <dsp:spPr>
        <a:xfrm>
          <a:off x="4210108" y="1712"/>
          <a:ext cx="1119212" cy="7106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DA408B-46D1-9141-BAFD-0F1EF40A982B}">
      <dsp:nvSpPr>
        <dsp:cNvPr id="0" name=""/>
        <dsp:cNvSpPr/>
      </dsp:nvSpPr>
      <dsp:spPr>
        <a:xfrm>
          <a:off x="4334465" y="119851"/>
          <a:ext cx="1119212" cy="71069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Total Water Use</a:t>
          </a:r>
        </a:p>
      </dsp:txBody>
      <dsp:txXfrm>
        <a:off x="4355281" y="140667"/>
        <a:ext cx="1077580" cy="669067"/>
      </dsp:txXfrm>
    </dsp:sp>
    <dsp:sp modelId="{A450B8B8-53A1-E64B-B838-501B84754EDF}">
      <dsp:nvSpPr>
        <dsp:cNvPr id="0" name=""/>
        <dsp:cNvSpPr/>
      </dsp:nvSpPr>
      <dsp:spPr>
        <a:xfrm>
          <a:off x="2158220" y="1037915"/>
          <a:ext cx="1119212" cy="7106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8100ED-3CE1-8641-A2DB-B3B8AD330E75}">
      <dsp:nvSpPr>
        <dsp:cNvPr id="0" name=""/>
        <dsp:cNvSpPr/>
      </dsp:nvSpPr>
      <dsp:spPr>
        <a:xfrm>
          <a:off x="2282576" y="1156054"/>
          <a:ext cx="1119212" cy="71069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Non-Agricultural Water Use</a:t>
          </a:r>
        </a:p>
      </dsp:txBody>
      <dsp:txXfrm>
        <a:off x="2303392" y="1176870"/>
        <a:ext cx="1077580" cy="669067"/>
      </dsp:txXfrm>
    </dsp:sp>
    <dsp:sp modelId="{618CCA8E-7D8F-204D-925F-111CA1B55698}">
      <dsp:nvSpPr>
        <dsp:cNvPr id="0" name=""/>
        <dsp:cNvSpPr/>
      </dsp:nvSpPr>
      <dsp:spPr>
        <a:xfrm>
          <a:off x="106331" y="2074119"/>
          <a:ext cx="1119212" cy="7106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038FBA-0520-9E4B-8D0B-F7959A731D1C}">
      <dsp:nvSpPr>
        <dsp:cNvPr id="0" name=""/>
        <dsp:cNvSpPr/>
      </dsp:nvSpPr>
      <dsp:spPr>
        <a:xfrm>
          <a:off x="230688" y="2192258"/>
          <a:ext cx="1119212" cy="71069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0000"/>
              </a:solidFill>
            </a:rPr>
            <a:t>Domestic</a:t>
          </a:r>
        </a:p>
      </dsp:txBody>
      <dsp:txXfrm>
        <a:off x="251504" y="2213074"/>
        <a:ext cx="1077580" cy="669067"/>
      </dsp:txXfrm>
    </dsp:sp>
    <dsp:sp modelId="{0ED65E7C-3C6F-AF4A-809E-E3D76C040049}">
      <dsp:nvSpPr>
        <dsp:cNvPr id="0" name=""/>
        <dsp:cNvSpPr/>
      </dsp:nvSpPr>
      <dsp:spPr>
        <a:xfrm>
          <a:off x="1474257" y="2074119"/>
          <a:ext cx="1119212" cy="7106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857309-FB37-CF43-AA52-EA54C1C89595}">
      <dsp:nvSpPr>
        <dsp:cNvPr id="0" name=""/>
        <dsp:cNvSpPr/>
      </dsp:nvSpPr>
      <dsp:spPr>
        <a:xfrm>
          <a:off x="1598614" y="2192258"/>
          <a:ext cx="1119212" cy="71069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Electricity Generation</a:t>
          </a:r>
        </a:p>
      </dsp:txBody>
      <dsp:txXfrm>
        <a:off x="1619430" y="2213074"/>
        <a:ext cx="1077580" cy="669067"/>
      </dsp:txXfrm>
    </dsp:sp>
    <dsp:sp modelId="{D2F3E953-21E5-774F-9760-7D8D08BC102F}">
      <dsp:nvSpPr>
        <dsp:cNvPr id="0" name=""/>
        <dsp:cNvSpPr/>
      </dsp:nvSpPr>
      <dsp:spPr>
        <a:xfrm>
          <a:off x="1474257" y="3110323"/>
          <a:ext cx="1119212" cy="178309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838A25-E49F-4E4A-A223-BD34334AB232}">
      <dsp:nvSpPr>
        <dsp:cNvPr id="0" name=""/>
        <dsp:cNvSpPr/>
      </dsp:nvSpPr>
      <dsp:spPr>
        <a:xfrm>
          <a:off x="1598614" y="3228462"/>
          <a:ext cx="1119212" cy="1783095"/>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Hydropower</a:t>
          </a:r>
        </a:p>
        <a:p>
          <a:pPr marL="0" lvl="0" indent="0" algn="ctr" defTabSz="400050" rtl="0">
            <a:lnSpc>
              <a:spcPct val="90000"/>
            </a:lnSpc>
            <a:spcBef>
              <a:spcPct val="0"/>
            </a:spcBef>
            <a:spcAft>
              <a:spcPct val="35000"/>
            </a:spcAft>
            <a:buNone/>
          </a:pPr>
          <a:r>
            <a:rPr lang="en-US" sz="900" b="1" kern="1200" dirty="0">
              <a:solidFill>
                <a:srgbClr val="000000"/>
              </a:solidFill>
            </a:rPr>
            <a:t>Wind</a:t>
          </a:r>
        </a:p>
        <a:p>
          <a:pPr marL="0" lvl="0" indent="0" algn="ctr" defTabSz="400050" rtl="0">
            <a:lnSpc>
              <a:spcPct val="90000"/>
            </a:lnSpc>
            <a:spcBef>
              <a:spcPct val="0"/>
            </a:spcBef>
            <a:spcAft>
              <a:spcPct val="35000"/>
            </a:spcAft>
            <a:buNone/>
          </a:pPr>
          <a:r>
            <a:rPr lang="en-US" sz="900" b="1" kern="1200" dirty="0">
              <a:solidFill>
                <a:srgbClr val="000000"/>
              </a:solidFill>
            </a:rPr>
            <a:t>PV</a:t>
          </a:r>
        </a:p>
        <a:p>
          <a:pPr marL="0" lvl="0" indent="0" algn="ctr" defTabSz="400050" rtl="0">
            <a:lnSpc>
              <a:spcPct val="90000"/>
            </a:lnSpc>
            <a:spcBef>
              <a:spcPct val="0"/>
            </a:spcBef>
            <a:spcAft>
              <a:spcPct val="35000"/>
            </a:spcAft>
            <a:buNone/>
          </a:pPr>
          <a:r>
            <a:rPr lang="en-US" sz="900" b="1" kern="1200" dirty="0">
              <a:solidFill>
                <a:srgbClr val="000000"/>
              </a:solidFill>
            </a:rPr>
            <a:t>CSP</a:t>
          </a:r>
        </a:p>
        <a:p>
          <a:pPr marL="0" lvl="0" indent="0" algn="ctr" defTabSz="400050" rtl="0">
            <a:lnSpc>
              <a:spcPct val="90000"/>
            </a:lnSpc>
            <a:spcBef>
              <a:spcPct val="0"/>
            </a:spcBef>
            <a:spcAft>
              <a:spcPct val="35000"/>
            </a:spcAft>
            <a:buNone/>
          </a:pPr>
          <a:r>
            <a:rPr lang="en-US" sz="900" b="1" kern="1200" dirty="0">
              <a:solidFill>
                <a:srgbClr val="000000"/>
              </a:solidFill>
            </a:rPr>
            <a:t>Geothermal</a:t>
          </a:r>
        </a:p>
        <a:p>
          <a:pPr marL="0" lvl="0" indent="0" algn="ctr" defTabSz="400050" rtl="0">
            <a:lnSpc>
              <a:spcPct val="90000"/>
            </a:lnSpc>
            <a:spcBef>
              <a:spcPct val="0"/>
            </a:spcBef>
            <a:spcAft>
              <a:spcPct val="35000"/>
            </a:spcAft>
            <a:buNone/>
          </a:pPr>
          <a:r>
            <a:rPr lang="en-US" sz="900" b="1" kern="1200" dirty="0">
              <a:solidFill>
                <a:srgbClr val="000000"/>
              </a:solidFill>
            </a:rPr>
            <a:t>Nuclear</a:t>
          </a:r>
        </a:p>
        <a:p>
          <a:pPr marL="0" lvl="0" indent="0" algn="ctr" defTabSz="400050" rtl="0">
            <a:lnSpc>
              <a:spcPct val="90000"/>
            </a:lnSpc>
            <a:spcBef>
              <a:spcPct val="0"/>
            </a:spcBef>
            <a:spcAft>
              <a:spcPct val="35000"/>
            </a:spcAft>
            <a:buNone/>
          </a:pPr>
          <a:r>
            <a:rPr lang="en-US" sz="900" b="1" kern="1200" dirty="0">
              <a:solidFill>
                <a:srgbClr val="000000"/>
              </a:solidFill>
            </a:rPr>
            <a:t>Biomass (+CCS)</a:t>
          </a:r>
        </a:p>
        <a:p>
          <a:pPr marL="0" lvl="0" indent="0" algn="ctr" defTabSz="400050" rtl="0">
            <a:lnSpc>
              <a:spcPct val="90000"/>
            </a:lnSpc>
            <a:spcBef>
              <a:spcPct val="0"/>
            </a:spcBef>
            <a:spcAft>
              <a:spcPct val="35000"/>
            </a:spcAft>
            <a:buNone/>
          </a:pPr>
          <a:r>
            <a:rPr lang="en-US" sz="900" b="1" kern="1200" dirty="0">
              <a:solidFill>
                <a:srgbClr val="000000"/>
              </a:solidFill>
            </a:rPr>
            <a:t>Oil (+CCS)</a:t>
          </a:r>
        </a:p>
        <a:p>
          <a:pPr marL="0" lvl="0" indent="0" algn="ctr" defTabSz="400050" rtl="0">
            <a:lnSpc>
              <a:spcPct val="90000"/>
            </a:lnSpc>
            <a:spcBef>
              <a:spcPct val="0"/>
            </a:spcBef>
            <a:spcAft>
              <a:spcPct val="35000"/>
            </a:spcAft>
            <a:buNone/>
          </a:pPr>
          <a:r>
            <a:rPr lang="en-US" sz="900" b="1" kern="1200" dirty="0">
              <a:solidFill>
                <a:srgbClr val="000000"/>
              </a:solidFill>
            </a:rPr>
            <a:t>Gas (+CCS)</a:t>
          </a:r>
        </a:p>
        <a:p>
          <a:pPr marL="0" lvl="0" indent="0" algn="ctr" defTabSz="400050" rtl="0">
            <a:lnSpc>
              <a:spcPct val="90000"/>
            </a:lnSpc>
            <a:spcBef>
              <a:spcPct val="0"/>
            </a:spcBef>
            <a:spcAft>
              <a:spcPct val="35000"/>
            </a:spcAft>
            <a:buNone/>
          </a:pPr>
          <a:r>
            <a:rPr lang="en-US" sz="900" b="1" kern="1200" dirty="0">
              <a:solidFill>
                <a:srgbClr val="000000"/>
              </a:solidFill>
            </a:rPr>
            <a:t>Coal (+CCS)</a:t>
          </a:r>
        </a:p>
      </dsp:txBody>
      <dsp:txXfrm>
        <a:off x="1631395" y="3261243"/>
        <a:ext cx="1053650" cy="1717533"/>
      </dsp:txXfrm>
    </dsp:sp>
    <dsp:sp modelId="{22225D92-6688-5B47-B3F1-180A4C5644B8}">
      <dsp:nvSpPr>
        <dsp:cNvPr id="0" name=""/>
        <dsp:cNvSpPr/>
      </dsp:nvSpPr>
      <dsp:spPr>
        <a:xfrm>
          <a:off x="1474257" y="5218923"/>
          <a:ext cx="1119212" cy="89781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FCE63B-8AC8-D649-89D7-7467B505CC6C}">
      <dsp:nvSpPr>
        <dsp:cNvPr id="0" name=""/>
        <dsp:cNvSpPr/>
      </dsp:nvSpPr>
      <dsp:spPr>
        <a:xfrm>
          <a:off x="1598614" y="5337062"/>
          <a:ext cx="1119212" cy="89781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Once-Through</a:t>
          </a:r>
        </a:p>
        <a:p>
          <a:pPr marL="0" lvl="0" indent="0" algn="ctr" defTabSz="400050" rtl="0">
            <a:lnSpc>
              <a:spcPct val="90000"/>
            </a:lnSpc>
            <a:spcBef>
              <a:spcPct val="0"/>
            </a:spcBef>
            <a:spcAft>
              <a:spcPct val="35000"/>
            </a:spcAft>
            <a:buNone/>
          </a:pPr>
          <a:r>
            <a:rPr lang="en-US" sz="900" b="1" kern="1200" dirty="0">
              <a:solidFill>
                <a:srgbClr val="000000"/>
              </a:solidFill>
            </a:rPr>
            <a:t>Dry Cooling</a:t>
          </a:r>
        </a:p>
        <a:p>
          <a:pPr marL="0" lvl="0" indent="0" algn="ctr" defTabSz="400050" rtl="0">
            <a:lnSpc>
              <a:spcPct val="90000"/>
            </a:lnSpc>
            <a:spcBef>
              <a:spcPct val="0"/>
            </a:spcBef>
            <a:spcAft>
              <a:spcPct val="35000"/>
            </a:spcAft>
            <a:buNone/>
          </a:pPr>
          <a:r>
            <a:rPr lang="en-US" sz="900" b="1" kern="1200" dirty="0">
              <a:solidFill>
                <a:srgbClr val="000000"/>
              </a:solidFill>
            </a:rPr>
            <a:t>Cooling Ponds</a:t>
          </a:r>
        </a:p>
        <a:p>
          <a:pPr marL="0" lvl="0" indent="0" algn="ctr" defTabSz="400050" rtl="0">
            <a:lnSpc>
              <a:spcPct val="90000"/>
            </a:lnSpc>
            <a:spcBef>
              <a:spcPct val="0"/>
            </a:spcBef>
            <a:spcAft>
              <a:spcPct val="35000"/>
            </a:spcAft>
            <a:buNone/>
          </a:pPr>
          <a:r>
            <a:rPr lang="en-US" sz="900" b="1" kern="1200" dirty="0">
              <a:solidFill>
                <a:srgbClr val="000000"/>
              </a:solidFill>
            </a:rPr>
            <a:t>Wet Towers</a:t>
          </a:r>
        </a:p>
      </dsp:txBody>
      <dsp:txXfrm>
        <a:off x="1624910" y="5363358"/>
        <a:ext cx="1066620" cy="845227"/>
      </dsp:txXfrm>
    </dsp:sp>
    <dsp:sp modelId="{744AD342-9012-B04A-915B-61D180C18E6D}">
      <dsp:nvSpPr>
        <dsp:cNvPr id="0" name=""/>
        <dsp:cNvSpPr/>
      </dsp:nvSpPr>
      <dsp:spPr>
        <a:xfrm>
          <a:off x="2842183" y="2074119"/>
          <a:ext cx="1119212" cy="7106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304F50-97AA-A549-8472-314473FB9653}">
      <dsp:nvSpPr>
        <dsp:cNvPr id="0" name=""/>
        <dsp:cNvSpPr/>
      </dsp:nvSpPr>
      <dsp:spPr>
        <a:xfrm>
          <a:off x="2966539" y="2192258"/>
          <a:ext cx="1119212" cy="71069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0000"/>
              </a:solidFill>
            </a:rPr>
            <a:t>Primary Energy</a:t>
          </a:r>
        </a:p>
      </dsp:txBody>
      <dsp:txXfrm>
        <a:off x="2987355" y="2213074"/>
        <a:ext cx="1077580" cy="669067"/>
      </dsp:txXfrm>
    </dsp:sp>
    <dsp:sp modelId="{4940BBEE-70FE-3B42-92FF-B7E528482047}">
      <dsp:nvSpPr>
        <dsp:cNvPr id="0" name=""/>
        <dsp:cNvSpPr/>
      </dsp:nvSpPr>
      <dsp:spPr>
        <a:xfrm>
          <a:off x="2842183" y="3110323"/>
          <a:ext cx="1119212" cy="1156457"/>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2A2983-96C7-2D4A-9E2E-0C0C429758EB}">
      <dsp:nvSpPr>
        <dsp:cNvPr id="0" name=""/>
        <dsp:cNvSpPr/>
      </dsp:nvSpPr>
      <dsp:spPr>
        <a:xfrm>
          <a:off x="2966539" y="3228462"/>
          <a:ext cx="1119212" cy="1156457"/>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Coal</a:t>
          </a:r>
        </a:p>
        <a:p>
          <a:pPr marL="0" lvl="0" indent="0" algn="ctr" defTabSz="400050" rtl="0">
            <a:lnSpc>
              <a:spcPct val="90000"/>
            </a:lnSpc>
            <a:spcBef>
              <a:spcPct val="0"/>
            </a:spcBef>
            <a:spcAft>
              <a:spcPct val="35000"/>
            </a:spcAft>
            <a:buNone/>
          </a:pPr>
          <a:r>
            <a:rPr lang="en-US" sz="900" b="1" kern="1200" dirty="0">
              <a:solidFill>
                <a:srgbClr val="000000"/>
              </a:solidFill>
            </a:rPr>
            <a:t>Natural Gas</a:t>
          </a:r>
        </a:p>
        <a:p>
          <a:pPr marL="0" lvl="0" indent="0" algn="ctr" defTabSz="400050" rtl="0">
            <a:lnSpc>
              <a:spcPct val="90000"/>
            </a:lnSpc>
            <a:spcBef>
              <a:spcPct val="0"/>
            </a:spcBef>
            <a:spcAft>
              <a:spcPct val="35000"/>
            </a:spcAft>
            <a:buNone/>
          </a:pPr>
          <a:r>
            <a:rPr lang="en-US" sz="900" b="1" kern="1200" dirty="0">
              <a:solidFill>
                <a:srgbClr val="000000"/>
              </a:solidFill>
            </a:rPr>
            <a:t>Conventional Oil</a:t>
          </a:r>
        </a:p>
        <a:p>
          <a:pPr marL="0" lvl="0" indent="0" algn="ctr" defTabSz="400050" rtl="0">
            <a:lnSpc>
              <a:spcPct val="90000"/>
            </a:lnSpc>
            <a:spcBef>
              <a:spcPct val="0"/>
            </a:spcBef>
            <a:spcAft>
              <a:spcPct val="35000"/>
            </a:spcAft>
            <a:buNone/>
          </a:pPr>
          <a:r>
            <a:rPr lang="en-US" sz="900" b="1" kern="1200" dirty="0">
              <a:solidFill>
                <a:srgbClr val="000000"/>
              </a:solidFill>
            </a:rPr>
            <a:t>Unconventional Oil</a:t>
          </a:r>
        </a:p>
        <a:p>
          <a:pPr marL="0" lvl="0" indent="0" algn="ctr" defTabSz="400050" rtl="0">
            <a:lnSpc>
              <a:spcPct val="90000"/>
            </a:lnSpc>
            <a:spcBef>
              <a:spcPct val="0"/>
            </a:spcBef>
            <a:spcAft>
              <a:spcPct val="35000"/>
            </a:spcAft>
            <a:buNone/>
          </a:pPr>
          <a:r>
            <a:rPr lang="en-US" sz="900" b="1" kern="1200" dirty="0">
              <a:solidFill>
                <a:srgbClr val="000000"/>
              </a:solidFill>
            </a:rPr>
            <a:t>Uranium</a:t>
          </a:r>
        </a:p>
      </dsp:txBody>
      <dsp:txXfrm>
        <a:off x="2999320" y="3261243"/>
        <a:ext cx="1053650" cy="1090895"/>
      </dsp:txXfrm>
    </dsp:sp>
    <dsp:sp modelId="{488AE0F6-3F2B-F648-B1E0-7932E08EB3B3}">
      <dsp:nvSpPr>
        <dsp:cNvPr id="0" name=""/>
        <dsp:cNvSpPr/>
      </dsp:nvSpPr>
      <dsp:spPr>
        <a:xfrm>
          <a:off x="4210108" y="2074119"/>
          <a:ext cx="1119212" cy="7106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BC347-3CB6-DD4C-BA4E-C644EEF1D19B}">
      <dsp:nvSpPr>
        <dsp:cNvPr id="0" name=""/>
        <dsp:cNvSpPr/>
      </dsp:nvSpPr>
      <dsp:spPr>
        <a:xfrm>
          <a:off x="4334465" y="2192258"/>
          <a:ext cx="1119212" cy="71069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solidFill>
                <a:srgbClr val="000000"/>
              </a:solidFill>
            </a:rPr>
            <a:t>Manufacturing</a:t>
          </a:r>
        </a:p>
      </dsp:txBody>
      <dsp:txXfrm>
        <a:off x="4355281" y="2213074"/>
        <a:ext cx="1077580" cy="669067"/>
      </dsp:txXfrm>
    </dsp:sp>
    <dsp:sp modelId="{7A421468-CF5E-5E41-8974-394C43CAA245}">
      <dsp:nvSpPr>
        <dsp:cNvPr id="0" name=""/>
        <dsp:cNvSpPr/>
      </dsp:nvSpPr>
      <dsp:spPr>
        <a:xfrm>
          <a:off x="6261997" y="1037915"/>
          <a:ext cx="1119212" cy="7106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D0E8FD-F41F-6846-B843-BF8DE636602D}">
      <dsp:nvSpPr>
        <dsp:cNvPr id="0" name=""/>
        <dsp:cNvSpPr/>
      </dsp:nvSpPr>
      <dsp:spPr>
        <a:xfrm>
          <a:off x="6386354" y="1156054"/>
          <a:ext cx="1119212" cy="71069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Agricultural Water Use</a:t>
          </a:r>
        </a:p>
      </dsp:txBody>
      <dsp:txXfrm>
        <a:off x="6407170" y="1176870"/>
        <a:ext cx="1077580" cy="669067"/>
      </dsp:txXfrm>
    </dsp:sp>
    <dsp:sp modelId="{8698AE13-FCB2-D442-B4C6-5003037652A8}">
      <dsp:nvSpPr>
        <dsp:cNvPr id="0" name=""/>
        <dsp:cNvSpPr/>
      </dsp:nvSpPr>
      <dsp:spPr>
        <a:xfrm>
          <a:off x="5578034" y="2074119"/>
          <a:ext cx="1119212" cy="7106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0B0A2-350A-C54E-B164-567676519322}">
      <dsp:nvSpPr>
        <dsp:cNvPr id="0" name=""/>
        <dsp:cNvSpPr/>
      </dsp:nvSpPr>
      <dsp:spPr>
        <a:xfrm>
          <a:off x="5702391" y="2192258"/>
          <a:ext cx="1119212" cy="71069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Irrigation</a:t>
          </a:r>
        </a:p>
      </dsp:txBody>
      <dsp:txXfrm>
        <a:off x="5723207" y="2213074"/>
        <a:ext cx="1077580" cy="669067"/>
      </dsp:txXfrm>
    </dsp:sp>
    <dsp:sp modelId="{1E8F387B-68FD-A74B-B75F-F9CB03AE75D1}">
      <dsp:nvSpPr>
        <dsp:cNvPr id="0" name=""/>
        <dsp:cNvSpPr/>
      </dsp:nvSpPr>
      <dsp:spPr>
        <a:xfrm>
          <a:off x="5578034" y="3110323"/>
          <a:ext cx="1119212" cy="314412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65EC4F-97D0-8E46-9EF9-32DF5FC7B5D3}">
      <dsp:nvSpPr>
        <dsp:cNvPr id="0" name=""/>
        <dsp:cNvSpPr/>
      </dsp:nvSpPr>
      <dsp:spPr>
        <a:xfrm>
          <a:off x="5702391" y="3228462"/>
          <a:ext cx="1119212" cy="3144121"/>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Corn</a:t>
          </a:r>
        </a:p>
        <a:p>
          <a:pPr marL="0" lvl="0" indent="0" algn="ctr" defTabSz="400050" rtl="0">
            <a:lnSpc>
              <a:spcPct val="90000"/>
            </a:lnSpc>
            <a:spcBef>
              <a:spcPct val="0"/>
            </a:spcBef>
            <a:spcAft>
              <a:spcPct val="35000"/>
            </a:spcAft>
            <a:buNone/>
          </a:pPr>
          <a:r>
            <a:rPr lang="en-US" sz="900" b="1" kern="1200" dirty="0" err="1">
              <a:solidFill>
                <a:srgbClr val="000000"/>
              </a:solidFill>
            </a:rPr>
            <a:t>FiberCrop</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err="1">
              <a:solidFill>
                <a:srgbClr val="000000"/>
              </a:solidFill>
            </a:rPr>
            <a:t>FodderGrass</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err="1">
              <a:solidFill>
                <a:srgbClr val="000000"/>
              </a:solidFill>
            </a:rPr>
            <a:t>FodderHerb</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a:solidFill>
                <a:srgbClr val="000000"/>
              </a:solidFill>
            </a:rPr>
            <a:t>Fruits</a:t>
          </a:r>
        </a:p>
        <a:p>
          <a:pPr marL="0" lvl="0" indent="0" algn="ctr" defTabSz="400050" rtl="0">
            <a:lnSpc>
              <a:spcPct val="90000"/>
            </a:lnSpc>
            <a:spcBef>
              <a:spcPct val="0"/>
            </a:spcBef>
            <a:spcAft>
              <a:spcPct val="35000"/>
            </a:spcAft>
            <a:buNone/>
          </a:pPr>
          <a:r>
            <a:rPr lang="en-US" sz="900" b="1" kern="1200" dirty="0">
              <a:solidFill>
                <a:srgbClr val="000000"/>
              </a:solidFill>
            </a:rPr>
            <a:t>Legumes</a:t>
          </a:r>
        </a:p>
        <a:p>
          <a:pPr marL="0" lvl="0" indent="0" algn="ctr" defTabSz="400050" rtl="0">
            <a:lnSpc>
              <a:spcPct val="90000"/>
            </a:lnSpc>
            <a:spcBef>
              <a:spcPct val="0"/>
            </a:spcBef>
            <a:spcAft>
              <a:spcPct val="35000"/>
            </a:spcAft>
            <a:buNone/>
          </a:pPr>
          <a:r>
            <a:rPr lang="en-US" sz="900" b="1" kern="1200" dirty="0" err="1">
              <a:solidFill>
                <a:srgbClr val="000000"/>
              </a:solidFill>
            </a:rPr>
            <a:t>MiscCrop</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err="1">
              <a:solidFill>
                <a:srgbClr val="000000"/>
              </a:solidFill>
            </a:rPr>
            <a:t>NutsSeeds</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err="1">
              <a:solidFill>
                <a:srgbClr val="000000"/>
              </a:solidFill>
            </a:rPr>
            <a:t>OilCrop</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err="1">
              <a:solidFill>
                <a:srgbClr val="000000"/>
              </a:solidFill>
            </a:rPr>
            <a:t>OilPalm</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err="1">
              <a:solidFill>
                <a:srgbClr val="000000"/>
              </a:solidFill>
            </a:rPr>
            <a:t>OtherGrain</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a:solidFill>
                <a:srgbClr val="000000"/>
              </a:solidFill>
            </a:rPr>
            <a:t>Rice</a:t>
          </a:r>
        </a:p>
        <a:p>
          <a:pPr marL="0" lvl="0" indent="0" algn="ctr" defTabSz="400050" rtl="0">
            <a:lnSpc>
              <a:spcPct val="90000"/>
            </a:lnSpc>
            <a:spcBef>
              <a:spcPct val="0"/>
            </a:spcBef>
            <a:spcAft>
              <a:spcPct val="35000"/>
            </a:spcAft>
            <a:buNone/>
          </a:pPr>
          <a:r>
            <a:rPr lang="en-US" sz="900" b="1" kern="1200" dirty="0" err="1">
              <a:solidFill>
                <a:srgbClr val="000000"/>
              </a:solidFill>
            </a:rPr>
            <a:t>RootTuber</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a:solidFill>
                <a:srgbClr val="000000"/>
              </a:solidFill>
            </a:rPr>
            <a:t>Soybean</a:t>
          </a:r>
        </a:p>
        <a:p>
          <a:pPr marL="0" lvl="0" indent="0" algn="ctr" defTabSz="400050" rtl="0">
            <a:lnSpc>
              <a:spcPct val="90000"/>
            </a:lnSpc>
            <a:spcBef>
              <a:spcPct val="0"/>
            </a:spcBef>
            <a:spcAft>
              <a:spcPct val="35000"/>
            </a:spcAft>
            <a:buNone/>
          </a:pPr>
          <a:r>
            <a:rPr lang="en-US" sz="900" b="1" kern="1200" dirty="0" err="1">
              <a:solidFill>
                <a:srgbClr val="000000"/>
              </a:solidFill>
            </a:rPr>
            <a:t>SugarCrop</a:t>
          </a:r>
          <a:endParaRPr lang="en-US" sz="900" b="1" kern="1200" dirty="0">
            <a:solidFill>
              <a:srgbClr val="000000"/>
            </a:solidFill>
          </a:endParaRPr>
        </a:p>
        <a:p>
          <a:pPr marL="0" lvl="0" indent="0" algn="ctr" defTabSz="400050" rtl="0">
            <a:lnSpc>
              <a:spcPct val="90000"/>
            </a:lnSpc>
            <a:spcBef>
              <a:spcPct val="0"/>
            </a:spcBef>
            <a:spcAft>
              <a:spcPct val="35000"/>
            </a:spcAft>
            <a:buNone/>
          </a:pPr>
          <a:r>
            <a:rPr lang="en-US" sz="900" b="1" kern="1200" dirty="0">
              <a:solidFill>
                <a:srgbClr val="000000"/>
              </a:solidFill>
            </a:rPr>
            <a:t>Vegetables</a:t>
          </a:r>
        </a:p>
        <a:p>
          <a:pPr marL="0" lvl="0" indent="0" algn="ctr" defTabSz="400050" rtl="0">
            <a:lnSpc>
              <a:spcPct val="90000"/>
            </a:lnSpc>
            <a:spcBef>
              <a:spcPct val="0"/>
            </a:spcBef>
            <a:spcAft>
              <a:spcPct val="35000"/>
            </a:spcAft>
            <a:buNone/>
          </a:pPr>
          <a:r>
            <a:rPr lang="en-US" sz="900" b="1" kern="1200" dirty="0">
              <a:solidFill>
                <a:srgbClr val="000000"/>
              </a:solidFill>
            </a:rPr>
            <a:t>Wheat</a:t>
          </a:r>
        </a:p>
        <a:p>
          <a:pPr marL="0" lvl="0" indent="0" algn="ctr" defTabSz="400050" rtl="0">
            <a:lnSpc>
              <a:spcPct val="90000"/>
            </a:lnSpc>
            <a:spcBef>
              <a:spcPct val="0"/>
            </a:spcBef>
            <a:spcAft>
              <a:spcPct val="35000"/>
            </a:spcAft>
            <a:buNone/>
          </a:pPr>
          <a:r>
            <a:rPr lang="en-US" sz="900" b="1" kern="1200" dirty="0" err="1">
              <a:solidFill>
                <a:srgbClr val="000000"/>
              </a:solidFill>
            </a:rPr>
            <a:t>Biomas</a:t>
          </a:r>
          <a:endParaRPr lang="en-US" sz="900" b="1" kern="1200" dirty="0">
            <a:solidFill>
              <a:srgbClr val="000000"/>
            </a:solidFill>
          </a:endParaRPr>
        </a:p>
      </dsp:txBody>
      <dsp:txXfrm>
        <a:off x="5735172" y="3261243"/>
        <a:ext cx="1053650" cy="3078559"/>
      </dsp:txXfrm>
    </dsp:sp>
    <dsp:sp modelId="{88006004-1051-0048-B32A-F87B61683692}">
      <dsp:nvSpPr>
        <dsp:cNvPr id="0" name=""/>
        <dsp:cNvSpPr/>
      </dsp:nvSpPr>
      <dsp:spPr>
        <a:xfrm>
          <a:off x="6945960" y="2074119"/>
          <a:ext cx="1119212" cy="7106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752C3-5B71-284F-8741-F58E73C6202C}">
      <dsp:nvSpPr>
        <dsp:cNvPr id="0" name=""/>
        <dsp:cNvSpPr/>
      </dsp:nvSpPr>
      <dsp:spPr>
        <a:xfrm>
          <a:off x="7070317" y="2192258"/>
          <a:ext cx="1119212" cy="710699"/>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Livestock</a:t>
          </a:r>
        </a:p>
      </dsp:txBody>
      <dsp:txXfrm>
        <a:off x="7091133" y="2213074"/>
        <a:ext cx="1077580" cy="669067"/>
      </dsp:txXfrm>
    </dsp:sp>
    <dsp:sp modelId="{118E69DF-51A2-F04A-9F6A-07D54E3B19C4}">
      <dsp:nvSpPr>
        <dsp:cNvPr id="0" name=""/>
        <dsp:cNvSpPr/>
      </dsp:nvSpPr>
      <dsp:spPr>
        <a:xfrm>
          <a:off x="6945960" y="3110323"/>
          <a:ext cx="1119212" cy="90947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8A7A51-2D0A-624F-A76C-7429783108D9}">
      <dsp:nvSpPr>
        <dsp:cNvPr id="0" name=""/>
        <dsp:cNvSpPr/>
      </dsp:nvSpPr>
      <dsp:spPr>
        <a:xfrm>
          <a:off x="7070317" y="3228462"/>
          <a:ext cx="1119212" cy="909475"/>
        </a:xfrm>
        <a:prstGeom prst="roundRect">
          <a:avLst>
            <a:gd name="adj" fmla="val 10000"/>
          </a:avLst>
        </a:prstGeom>
        <a:solidFill>
          <a:schemeClr val="lt1">
            <a:hueOff val="0"/>
            <a:satOff val="0"/>
            <a:lum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rgbClr val="000000"/>
              </a:solidFill>
            </a:rPr>
            <a:t>Beef</a:t>
          </a:r>
        </a:p>
        <a:p>
          <a:pPr marL="0" lvl="0" indent="0" algn="ctr" defTabSz="400050" rtl="0">
            <a:lnSpc>
              <a:spcPct val="90000"/>
            </a:lnSpc>
            <a:spcBef>
              <a:spcPct val="0"/>
            </a:spcBef>
            <a:spcAft>
              <a:spcPct val="35000"/>
            </a:spcAft>
            <a:buNone/>
          </a:pPr>
          <a:r>
            <a:rPr lang="en-US" sz="900" b="1" kern="1200" dirty="0">
              <a:solidFill>
                <a:srgbClr val="000000"/>
              </a:solidFill>
            </a:rPr>
            <a:t>Dairy</a:t>
          </a:r>
        </a:p>
        <a:p>
          <a:pPr marL="0" lvl="0" indent="0" algn="ctr" defTabSz="400050" rtl="0">
            <a:lnSpc>
              <a:spcPct val="90000"/>
            </a:lnSpc>
            <a:spcBef>
              <a:spcPct val="0"/>
            </a:spcBef>
            <a:spcAft>
              <a:spcPct val="35000"/>
            </a:spcAft>
            <a:buNone/>
          </a:pPr>
          <a:r>
            <a:rPr lang="en-US" sz="900" b="1" kern="1200" dirty="0">
              <a:solidFill>
                <a:srgbClr val="000000"/>
              </a:solidFill>
            </a:rPr>
            <a:t>Pork</a:t>
          </a:r>
        </a:p>
        <a:p>
          <a:pPr marL="0" lvl="0" indent="0" algn="ctr" defTabSz="400050" rtl="0">
            <a:lnSpc>
              <a:spcPct val="90000"/>
            </a:lnSpc>
            <a:spcBef>
              <a:spcPct val="0"/>
            </a:spcBef>
            <a:spcAft>
              <a:spcPct val="35000"/>
            </a:spcAft>
            <a:buNone/>
          </a:pPr>
          <a:r>
            <a:rPr lang="en-US" sz="900" b="1" kern="1200" dirty="0">
              <a:solidFill>
                <a:srgbClr val="000000"/>
              </a:solidFill>
            </a:rPr>
            <a:t>Poultry</a:t>
          </a:r>
        </a:p>
        <a:p>
          <a:pPr marL="0" lvl="0" indent="0" algn="ctr" defTabSz="400050" rtl="0">
            <a:lnSpc>
              <a:spcPct val="90000"/>
            </a:lnSpc>
            <a:spcBef>
              <a:spcPct val="0"/>
            </a:spcBef>
            <a:spcAft>
              <a:spcPct val="35000"/>
            </a:spcAft>
            <a:buNone/>
          </a:pPr>
          <a:r>
            <a:rPr lang="en-US" sz="900" b="1" kern="1200" dirty="0" err="1">
              <a:solidFill>
                <a:srgbClr val="000000"/>
              </a:solidFill>
            </a:rPr>
            <a:t>SheepGoa</a:t>
          </a:r>
          <a:r>
            <a:rPr lang="en-US" sz="900" kern="1200" dirty="0" err="1">
              <a:solidFill>
                <a:srgbClr val="000000"/>
              </a:solidFill>
            </a:rPr>
            <a:t>t</a:t>
          </a:r>
          <a:endParaRPr lang="en-US" sz="900" kern="1200" dirty="0">
            <a:solidFill>
              <a:srgbClr val="000000"/>
            </a:solidFill>
          </a:endParaRPr>
        </a:p>
      </dsp:txBody>
      <dsp:txXfrm>
        <a:off x="7096955" y="3255100"/>
        <a:ext cx="1065936" cy="8561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6/6/2024</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6/6/2024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Stock Image</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394186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385592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16</a:t>
            </a:fld>
            <a:endParaRPr lang="en-US"/>
          </a:p>
        </p:txBody>
      </p:sp>
    </p:spTree>
    <p:extLst>
      <p:ext uri="{BB962C8B-B14F-4D97-AF65-F5344CB8AC3E}">
        <p14:creationId xmlns:p14="http://schemas.microsoft.com/office/powerpoint/2010/main" val="2933161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Overhaul the structural representation of distribution so as to better estimate the heterogeneous prices paid by various end-use purposes, which are largely a function of the temperatures and pressures at which hydrogen is transported and stored</a:t>
            </a:r>
          </a:p>
          <a:p>
            <a:r>
              <a:rPr lang="en-US" sz="1200" dirty="0"/>
              <a:t>Distinguish between pipeline-based distribution and liquid hydrogen truck-based distribution </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20</a:t>
            </a:fld>
            <a:endParaRPr lang="en-US"/>
          </a:p>
        </p:txBody>
      </p:sp>
    </p:spTree>
    <p:extLst>
      <p:ext uri="{BB962C8B-B14F-4D97-AF65-F5344CB8AC3E}">
        <p14:creationId xmlns:p14="http://schemas.microsoft.com/office/powerpoint/2010/main" val="3816617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10104DB-87CA-D64F-AB86-DB2520DDF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36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22</a:t>
            </a:fld>
            <a:endParaRPr lang="en-US"/>
          </a:p>
        </p:txBody>
      </p:sp>
    </p:spTree>
    <p:extLst>
      <p:ext uri="{BB962C8B-B14F-4D97-AF65-F5344CB8AC3E}">
        <p14:creationId xmlns:p14="http://schemas.microsoft.com/office/powerpoint/2010/main" val="2437082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10104DB-87CA-D64F-AB86-DB2520DDF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5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3" name="Google Shape;116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164" name="Google Shape;116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4" name="Google Shape;133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June 6, 2024</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580290" y="330842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4502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6/6/2024</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6/6/2024</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6/6/2024</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6/6/2024</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6/6/2024</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6/6/2024</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6/6/2024</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2.emf"/><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emf"/><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hyperlink" Target="https://github.com/JGCRI/xanthos" TargetMode="Externa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JGCRI/superwell" TargetMode="External"/><Relationship Id="rId1" Type="http://schemas.openxmlformats.org/officeDocument/2006/relationships/slideLayout" Target="../slideLayouts/slideLayout4.xml"/><Relationship Id="rId4" Type="http://schemas.openxmlformats.org/officeDocument/2006/relationships/image" Target="../media/image3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4.xml.rels><?xml version="1.0" encoding="UTF-8" standalone="yes"?>
<Relationships xmlns="http://schemas.openxmlformats.org/package/2006/relationships"><Relationship Id="rId3" Type="http://schemas.openxmlformats.org/officeDocument/2006/relationships/hyperlink" Target="https://www.sciencedirect.com/science/article/abs/pii/S0309170812003028" TargetMode="External"/><Relationship Id="rId2" Type="http://schemas.openxmlformats.org/officeDocument/2006/relationships/hyperlink" Target="https://www.sciencedirect.com/science/article/abs/pii/S0040162513001169" TargetMode="External"/><Relationship Id="rId1" Type="http://schemas.openxmlformats.org/officeDocument/2006/relationships/slideLayout" Target="../slideLayouts/slideLayout4.xml"/><Relationship Id="rId6" Type="http://schemas.openxmlformats.org/officeDocument/2006/relationships/hyperlink" Target="https://www.circleofblue.org/wp-content/uploads/2010/08/Water-Requirements-for-Existing-and-Emerging-Thermoelectric-Technology.pdf" TargetMode="External"/><Relationship Id="rId5" Type="http://schemas.openxmlformats.org/officeDocument/2006/relationships/hyperlink" Target="https://www.nrel.gov/docs/fy11osti/50900.pdf" TargetMode="External"/><Relationship Id="rId4" Type="http://schemas.openxmlformats.org/officeDocument/2006/relationships/hyperlink" Target="https://www.sciencedirect.com/science/article/abs/pii/S1750583612003179"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hess.copernicus.org/articles/15/1577/2011/hess-15-1577-2011.html" TargetMode="External"/><Relationship Id="rId2" Type="http://schemas.openxmlformats.org/officeDocument/2006/relationships/hyperlink" Target="https://www.sciencedirect.com/science/article/abs/pii/S0040162513001169" TargetMode="External"/><Relationship Id="rId1" Type="http://schemas.openxmlformats.org/officeDocument/2006/relationships/slideLayout" Target="../slideLayouts/slideLayout4.xml"/><Relationship Id="rId5" Type="http://schemas.openxmlformats.org/officeDocument/2006/relationships/hyperlink" Target="https://digitalcommons.unl.edu/cgi/viewcontent.cgi?article=1076&amp;context=wffdocs" TargetMode="External"/><Relationship Id="rId4" Type="http://schemas.openxmlformats.org/officeDocument/2006/relationships/hyperlink" Target="https://www.pik-potsdam.de/en/output/publications/pikreports/.files/pr104.pdf/view"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2.wmf"/></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a:xfrm>
            <a:off x="849085" y="2988874"/>
            <a:ext cx="5584372" cy="1828800"/>
          </a:xfrm>
        </p:spPr>
        <p:txBody>
          <a:bodyPr/>
          <a:lstStyle/>
          <a:p>
            <a:pPr algn="ctr"/>
            <a:r>
              <a:rPr lang="en-US" dirty="0"/>
              <a:t>GCAM Overview</a:t>
            </a:r>
            <a:br>
              <a:rPr lang="en-US" dirty="0"/>
            </a:br>
            <a:endParaRPr lang="en-US" dirty="0"/>
          </a:p>
        </p:txBody>
      </p:sp>
      <p:sp>
        <p:nvSpPr>
          <p:cNvPr id="7" name="Text Placeholder 6">
            <a:extLst>
              <a:ext uri="{FF2B5EF4-FFF2-40B4-BE49-F238E27FC236}">
                <a16:creationId xmlns:a16="http://schemas.microsoft.com/office/drawing/2014/main" id="{73D4A42D-9082-0B4A-A13A-237D7D2D9F17}"/>
              </a:ext>
            </a:extLst>
          </p:cNvPr>
          <p:cNvSpPr>
            <a:spLocks noGrp="1"/>
          </p:cNvSpPr>
          <p:nvPr>
            <p:ph type="body" sz="quarter" idx="10"/>
          </p:nvPr>
        </p:nvSpPr>
        <p:spPr>
          <a:xfrm>
            <a:off x="1212872" y="5571304"/>
            <a:ext cx="4572000" cy="1030676"/>
          </a:xfrm>
        </p:spPr>
        <p:txBody>
          <a:bodyPr/>
          <a:lstStyle/>
          <a:p>
            <a:pPr algn="l"/>
            <a:r>
              <a:rPr lang="en-US" dirty="0"/>
              <a:t>Marshall Wise, Gokul Iyer, Neal Graham</a:t>
            </a:r>
          </a:p>
          <a:p>
            <a:pPr algn="l"/>
            <a:r>
              <a:rPr lang="en-US" dirty="0"/>
              <a:t>2024 GCAM Annual Meeting: Training Sessions</a:t>
            </a:r>
          </a:p>
          <a:p>
            <a:pPr algn="l"/>
            <a:r>
              <a:rPr lang="en-US" dirty="0"/>
              <a:t>On Behalf of the PNNL GCAM Team</a:t>
            </a:r>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r>
              <a:rPr lang="en-US" dirty="0">
                <a:solidFill>
                  <a:schemeClr val="accent2"/>
                </a:solidFill>
              </a:rPr>
              <a:t>June 6, 2024</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66B44-E9CB-4C73-AB64-03C237EA54E4}"/>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61072227-71DB-4482-9D35-48F23B0E4799}"/>
              </a:ext>
            </a:extLst>
          </p:cNvPr>
          <p:cNvSpPr>
            <a:spLocks noGrp="1"/>
          </p:cNvSpPr>
          <p:nvPr>
            <p:ph type="title"/>
          </p:nvPr>
        </p:nvSpPr>
        <p:spPr>
          <a:xfrm>
            <a:off x="3418368" y="145430"/>
            <a:ext cx="10754832" cy="1100666"/>
          </a:xfrm>
        </p:spPr>
        <p:txBody>
          <a:bodyPr/>
          <a:lstStyle/>
          <a:p>
            <a:r>
              <a:rPr lang="en-US" dirty="0"/>
              <a:t>GCAM Modeling of Low-Carbon Scenarios</a:t>
            </a:r>
          </a:p>
        </p:txBody>
      </p:sp>
      <p:pic>
        <p:nvPicPr>
          <p:cNvPr id="9" name="Picture 8">
            <a:extLst>
              <a:ext uri="{FF2B5EF4-FFF2-40B4-BE49-F238E27FC236}">
                <a16:creationId xmlns:a16="http://schemas.microsoft.com/office/drawing/2014/main" id="{5392D44E-A5CF-6147-894B-DC96A05AB7EC}"/>
              </a:ext>
            </a:extLst>
          </p:cNvPr>
          <p:cNvPicPr>
            <a:picLocks noChangeAspect="1"/>
          </p:cNvPicPr>
          <p:nvPr/>
        </p:nvPicPr>
        <p:blipFill rotWithShape="1">
          <a:blip r:embed="rId3"/>
          <a:srcRect b="39154"/>
          <a:stretch/>
        </p:blipFill>
        <p:spPr>
          <a:xfrm>
            <a:off x="727899" y="2390288"/>
            <a:ext cx="10060157" cy="4330221"/>
          </a:xfrm>
          <a:prstGeom prst="rect">
            <a:avLst/>
          </a:prstGeom>
        </p:spPr>
      </p:pic>
      <p:sp>
        <p:nvSpPr>
          <p:cNvPr id="6" name="Rectangle 5">
            <a:extLst>
              <a:ext uri="{FF2B5EF4-FFF2-40B4-BE49-F238E27FC236}">
                <a16:creationId xmlns:a16="http://schemas.microsoft.com/office/drawing/2014/main" id="{4318EB72-486A-784C-B799-AFEE66A30939}"/>
              </a:ext>
            </a:extLst>
          </p:cNvPr>
          <p:cNvSpPr/>
          <p:nvPr/>
        </p:nvSpPr>
        <p:spPr>
          <a:xfrm>
            <a:off x="10788056" y="1509091"/>
            <a:ext cx="3705447" cy="59400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accent2"/>
                </a:solidFill>
                <a:latin typeface="Calibri (body)"/>
              </a:rPr>
              <a:t>GCAM solves for the economically efficient mix consistent with meeting a carbon or GHG scenario.</a:t>
            </a:r>
          </a:p>
          <a:p>
            <a:pPr marL="342900" indent="-342900">
              <a:buFont typeface="Arial" panose="020B0604020202020204" pitchFamily="34" charset="0"/>
              <a:buChar char="•"/>
            </a:pPr>
            <a:endParaRPr lang="en-US" sz="2400" dirty="0">
              <a:solidFill>
                <a:schemeClr val="accent2"/>
              </a:solidFill>
              <a:latin typeface="Calibri (body)"/>
            </a:endParaRPr>
          </a:p>
          <a:p>
            <a:pPr marL="342900" indent="-342900">
              <a:buFont typeface="Arial" panose="020B0604020202020204" pitchFamily="34" charset="0"/>
              <a:buChar char="•"/>
            </a:pPr>
            <a:r>
              <a:rPr lang="en-US" sz="2400" dirty="0">
                <a:solidFill>
                  <a:schemeClr val="accent2"/>
                </a:solidFill>
                <a:latin typeface="Calibri (body)"/>
              </a:rPr>
              <a:t>Dual interpretation of shadow prices and marginal emissions costs.</a:t>
            </a:r>
          </a:p>
          <a:p>
            <a:pPr marL="342900" indent="-342900">
              <a:buFont typeface="Arial" panose="020B0604020202020204" pitchFamily="34" charset="0"/>
              <a:buChar char="•"/>
            </a:pPr>
            <a:endParaRPr lang="en-US" sz="2400" dirty="0">
              <a:solidFill>
                <a:schemeClr val="accent2"/>
              </a:solidFill>
              <a:latin typeface="Calibri (body)"/>
            </a:endParaRPr>
          </a:p>
          <a:p>
            <a:pPr marL="342900" indent="-342900">
              <a:buFont typeface="Arial" panose="020B0604020202020204" pitchFamily="34" charset="0"/>
              <a:buChar char="•"/>
            </a:pPr>
            <a:r>
              <a:rPr lang="en-US" sz="2400" dirty="0">
                <a:solidFill>
                  <a:schemeClr val="accent2"/>
                </a:solidFill>
                <a:latin typeface="Calibri (body)"/>
              </a:rPr>
              <a:t>GCAM solves for these transition pathways consistently with all of the multi-sector scenario assumptions. </a:t>
            </a:r>
          </a:p>
          <a:p>
            <a:pPr lvl="1"/>
            <a:endParaRPr lang="en-US" sz="2000" dirty="0">
              <a:solidFill>
                <a:srgbClr val="000000"/>
              </a:solidFill>
              <a:latin typeface="Calibri (body)"/>
            </a:endParaRPr>
          </a:p>
        </p:txBody>
      </p:sp>
      <p:sp>
        <p:nvSpPr>
          <p:cNvPr id="5" name="TextBox 4">
            <a:extLst>
              <a:ext uri="{FF2B5EF4-FFF2-40B4-BE49-F238E27FC236}">
                <a16:creationId xmlns:a16="http://schemas.microsoft.com/office/drawing/2014/main" id="{C6BDBAAE-CC16-EA58-E2E5-E6C2828B32E2}"/>
              </a:ext>
            </a:extLst>
          </p:cNvPr>
          <p:cNvSpPr txBox="1"/>
          <p:nvPr/>
        </p:nvSpPr>
        <p:spPr>
          <a:xfrm>
            <a:off x="816957" y="6929773"/>
            <a:ext cx="9879396" cy="830997"/>
          </a:xfrm>
          <a:prstGeom prst="rect">
            <a:avLst/>
          </a:prstGeom>
          <a:noFill/>
        </p:spPr>
        <p:txBody>
          <a:bodyPr wrap="square" rtlCol="0">
            <a:spAutoFit/>
          </a:bodyPr>
          <a:lstStyle/>
          <a:p>
            <a:r>
              <a:rPr lang="en-US" sz="1600" dirty="0"/>
              <a:t>Ou Y., M.T. Binsted, G.C. Iyer, P.L. Patel, and M.A. Wise (2021). "US state-level capacity expansion pathways with improved modeling of the power sector dynamics within a multisector model." </a:t>
            </a:r>
            <a:r>
              <a:rPr lang="en-US" sz="1600" i="1" dirty="0"/>
              <a:t>Energy Strategy Reviews </a:t>
            </a:r>
            <a:r>
              <a:rPr lang="en-US" sz="1600" dirty="0"/>
              <a:t>38. Nov 2021.</a:t>
            </a:r>
          </a:p>
        </p:txBody>
      </p:sp>
      <p:sp>
        <p:nvSpPr>
          <p:cNvPr id="7" name="TextBox 6">
            <a:extLst>
              <a:ext uri="{FF2B5EF4-FFF2-40B4-BE49-F238E27FC236}">
                <a16:creationId xmlns:a16="http://schemas.microsoft.com/office/drawing/2014/main" id="{29E0FBA6-8405-A6E8-2A3C-1E339106CFC4}"/>
              </a:ext>
            </a:extLst>
          </p:cNvPr>
          <p:cNvSpPr txBox="1"/>
          <p:nvPr/>
        </p:nvSpPr>
        <p:spPr>
          <a:xfrm>
            <a:off x="1706136" y="1397830"/>
            <a:ext cx="6417527" cy="1040285"/>
          </a:xfrm>
          <a:prstGeom prst="rect">
            <a:avLst/>
          </a:prstGeom>
          <a:noFill/>
        </p:spPr>
        <p:txBody>
          <a:bodyPr wrap="square" rtlCol="0">
            <a:spAutoFit/>
          </a:bodyPr>
          <a:lstStyle/>
          <a:p>
            <a:pPr algn="ctr"/>
            <a:r>
              <a:rPr lang="en-US" sz="2000" dirty="0">
                <a:solidFill>
                  <a:srgbClr val="000000"/>
                </a:solidFill>
              </a:rPr>
              <a:t>US generation and capacity mixes under technology and carbon transition scenario assumptions:</a:t>
            </a:r>
          </a:p>
          <a:p>
            <a:pPr algn="ctr"/>
            <a:r>
              <a:rPr lang="en-US" sz="2000" dirty="0">
                <a:solidFill>
                  <a:srgbClr val="000000"/>
                </a:solidFill>
              </a:rPr>
              <a:t>GCAM-USA capacity and dispatch modeling</a:t>
            </a:r>
            <a:endParaRPr lang="en-US" dirty="0"/>
          </a:p>
        </p:txBody>
      </p:sp>
    </p:spTree>
    <p:extLst>
      <p:ext uri="{BB962C8B-B14F-4D97-AF65-F5344CB8AC3E}">
        <p14:creationId xmlns:p14="http://schemas.microsoft.com/office/powerpoint/2010/main" val="2958466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7743" y="136959"/>
            <a:ext cx="10972800" cy="1310979"/>
          </a:xfrm>
        </p:spPr>
        <p:txBody>
          <a:bodyPr anchor="t"/>
          <a:lstStyle/>
          <a:p>
            <a:r>
              <a:rPr lang="en-US" dirty="0"/>
              <a:t>What’s inside the GCAM?</a:t>
            </a:r>
          </a:p>
        </p:txBody>
      </p:sp>
      <p:pic>
        <p:nvPicPr>
          <p:cNvPr id="4" name="Picture 3">
            <a:extLst>
              <a:ext uri="{FF2B5EF4-FFF2-40B4-BE49-F238E27FC236}">
                <a16:creationId xmlns:a16="http://schemas.microsoft.com/office/drawing/2014/main" id="{C1E0C2FF-6EBC-954B-BCB5-3DAED1752B14}"/>
              </a:ext>
            </a:extLst>
          </p:cNvPr>
          <p:cNvPicPr>
            <a:picLocks noChangeAspect="1"/>
          </p:cNvPicPr>
          <p:nvPr/>
        </p:nvPicPr>
        <p:blipFill>
          <a:blip r:embed="rId2"/>
          <a:stretch>
            <a:fillRect/>
          </a:stretch>
        </p:blipFill>
        <p:spPr>
          <a:xfrm>
            <a:off x="2628899" y="650651"/>
            <a:ext cx="10303329" cy="7441990"/>
          </a:xfrm>
          <a:prstGeom prst="rect">
            <a:avLst/>
          </a:prstGeom>
        </p:spPr>
      </p:pic>
    </p:spTree>
    <p:extLst>
      <p:ext uri="{BB962C8B-B14F-4D97-AF65-F5344CB8AC3E}">
        <p14:creationId xmlns:p14="http://schemas.microsoft.com/office/powerpoint/2010/main" val="388549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GCAM Energy Sector Modeling</a:t>
            </a:r>
          </a:p>
        </p:txBody>
      </p:sp>
    </p:spTree>
    <p:extLst>
      <p:ext uri="{BB962C8B-B14F-4D97-AF65-F5344CB8AC3E}">
        <p14:creationId xmlns:p14="http://schemas.microsoft.com/office/powerpoint/2010/main" val="351320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20A4B49-0E54-93D5-FD21-5E49E9ADD8C4}"/>
              </a:ext>
            </a:extLst>
          </p:cNvPr>
          <p:cNvSpPr>
            <a:spLocks noGrp="1"/>
          </p:cNvSpPr>
          <p:nvPr>
            <p:ph sz="quarter" idx="20"/>
          </p:nvPr>
        </p:nvSpPr>
        <p:spPr/>
        <p:txBody>
          <a:bodyPr/>
          <a:lstStyle/>
          <a:p>
            <a:endParaRPr lang="en-US"/>
          </a:p>
        </p:txBody>
      </p:sp>
      <p:pic>
        <p:nvPicPr>
          <p:cNvPr id="14" name="Picture 13">
            <a:extLst>
              <a:ext uri="{FF2B5EF4-FFF2-40B4-BE49-F238E27FC236}">
                <a16:creationId xmlns:a16="http://schemas.microsoft.com/office/drawing/2014/main" id="{607A5A1D-A81D-4565-A779-4D50C06F1AF7}"/>
              </a:ext>
            </a:extLst>
          </p:cNvPr>
          <p:cNvPicPr>
            <a:picLocks noChangeAspect="1"/>
          </p:cNvPicPr>
          <p:nvPr/>
        </p:nvPicPr>
        <p:blipFill>
          <a:blip r:embed="rId2"/>
          <a:stretch>
            <a:fillRect/>
          </a:stretch>
        </p:blipFill>
        <p:spPr>
          <a:xfrm>
            <a:off x="1434469" y="1933822"/>
            <a:ext cx="12738731" cy="6088640"/>
          </a:xfrm>
          <a:prstGeom prst="rect">
            <a:avLst/>
          </a:prstGeom>
        </p:spPr>
      </p:pic>
      <p:sp>
        <p:nvSpPr>
          <p:cNvPr id="9" name="Title 8">
            <a:extLst>
              <a:ext uri="{FF2B5EF4-FFF2-40B4-BE49-F238E27FC236}">
                <a16:creationId xmlns:a16="http://schemas.microsoft.com/office/drawing/2014/main" id="{050A5601-A4F6-DF82-E58F-73F9FC383D80}"/>
              </a:ext>
            </a:extLst>
          </p:cNvPr>
          <p:cNvSpPr>
            <a:spLocks noGrp="1"/>
          </p:cNvSpPr>
          <p:nvPr>
            <p:ph type="title"/>
          </p:nvPr>
        </p:nvSpPr>
        <p:spPr/>
        <p:txBody>
          <a:bodyPr/>
          <a:lstStyle/>
          <a:p>
            <a:r>
              <a:rPr lang="en-US" dirty="0"/>
              <a:t>GCAM Energy System</a:t>
            </a:r>
          </a:p>
        </p:txBody>
      </p:sp>
    </p:spTree>
    <p:extLst>
      <p:ext uri="{BB962C8B-B14F-4D97-AF65-F5344CB8AC3E}">
        <p14:creationId xmlns:p14="http://schemas.microsoft.com/office/powerpoint/2010/main" val="543246922"/>
      </p:ext>
    </p:extLst>
  </p:cSld>
  <p:clrMapOvr>
    <a:masterClrMapping/>
  </p:clrMapOvr>
  <mc:AlternateContent xmlns:mc="http://schemas.openxmlformats.org/markup-compatibility/2006" xmlns:p14="http://schemas.microsoft.com/office/powerpoint/2010/main">
    <mc:Choice Requires="p14">
      <p:transition spd="slow" p14:dur="2000" advTm="215119"/>
    </mc:Choice>
    <mc:Fallback xmlns="">
      <p:transition spd="slow" advTm="21511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20"/>
          </p:nvPr>
        </p:nvSpPr>
        <p:spPr>
          <a:xfrm>
            <a:off x="1371601" y="2057400"/>
            <a:ext cx="7421526" cy="6172200"/>
          </a:xfrm>
        </p:spPr>
        <p:txBody>
          <a:bodyPr>
            <a:noAutofit/>
          </a:bodyPr>
          <a:lstStyle/>
          <a:p>
            <a:r>
              <a:rPr lang="en-US" dirty="0"/>
              <a:t>Production occurs out of reserves</a:t>
            </a:r>
          </a:p>
          <a:p>
            <a:r>
              <a:rPr lang="en-US" dirty="0"/>
              <a:t>Reserves are constantly being depleted and enhanced</a:t>
            </a:r>
          </a:p>
          <a:p>
            <a:r>
              <a:rPr lang="en-US" dirty="0"/>
              <a:t>Additions to reserves depends on the resource supply schedule</a:t>
            </a:r>
          </a:p>
          <a:p>
            <a:r>
              <a:rPr lang="en-US" dirty="0"/>
              <a:t>Resources are the ultimately available abundance in the Earth’s crust</a:t>
            </a:r>
          </a:p>
          <a:p>
            <a:r>
              <a:rPr lang="en-US" dirty="0"/>
              <a:t>GCAM assumes production of reserves to occur over a well / mine lifetime appropriate for each fuel</a:t>
            </a:r>
          </a:p>
          <a:p>
            <a:r>
              <a:rPr lang="en-US" dirty="0"/>
              <a:t>Technical change is applied to model decreasing extraction costs of the “resource” in future years</a:t>
            </a:r>
          </a:p>
        </p:txBody>
      </p:sp>
      <p:pic>
        <p:nvPicPr>
          <p:cNvPr id="13" name="Picture 12"/>
          <p:cNvPicPr>
            <a:picLocks noChangeAspect="1"/>
          </p:cNvPicPr>
          <p:nvPr/>
        </p:nvPicPr>
        <p:blipFill>
          <a:blip r:embed="rId2"/>
          <a:stretch>
            <a:fillRect/>
          </a:stretch>
        </p:blipFill>
        <p:spPr>
          <a:xfrm>
            <a:off x="8932244" y="2642358"/>
            <a:ext cx="5573375" cy="5035074"/>
          </a:xfrm>
          <a:prstGeom prst="rect">
            <a:avLst/>
          </a:prstGeom>
        </p:spPr>
      </p:pic>
      <p:sp>
        <p:nvSpPr>
          <p:cNvPr id="9" name="Title 8">
            <a:extLst>
              <a:ext uri="{FF2B5EF4-FFF2-40B4-BE49-F238E27FC236}">
                <a16:creationId xmlns:a16="http://schemas.microsoft.com/office/drawing/2014/main" id="{D569508F-B7E4-847D-07D9-A44235B6BB17}"/>
              </a:ext>
            </a:extLst>
          </p:cNvPr>
          <p:cNvSpPr>
            <a:spLocks noGrp="1"/>
          </p:cNvSpPr>
          <p:nvPr>
            <p:ph type="title"/>
          </p:nvPr>
        </p:nvSpPr>
        <p:spPr/>
        <p:txBody>
          <a:bodyPr/>
          <a:lstStyle/>
          <a:p>
            <a:r>
              <a:rPr lang="en-US" dirty="0"/>
              <a:t>GCAM Fossil Resources: </a:t>
            </a:r>
            <a:br>
              <a:rPr lang="en-US" dirty="0"/>
            </a:br>
            <a:r>
              <a:rPr lang="en-US" dirty="0"/>
              <a:t>Resource-Reserve model</a:t>
            </a:r>
          </a:p>
        </p:txBody>
      </p:sp>
    </p:spTree>
    <p:extLst>
      <p:ext uri="{BB962C8B-B14F-4D97-AF65-F5344CB8AC3E}">
        <p14:creationId xmlns:p14="http://schemas.microsoft.com/office/powerpoint/2010/main" val="379388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13F5F3-7948-EA90-5444-102695C2FA56}"/>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C72019CE-717F-E62A-4634-580D6A9D9B26}"/>
              </a:ext>
            </a:extLst>
          </p:cNvPr>
          <p:cNvSpPr>
            <a:spLocks noGrp="1"/>
          </p:cNvSpPr>
          <p:nvPr>
            <p:ph type="title"/>
          </p:nvPr>
        </p:nvSpPr>
        <p:spPr/>
        <p:txBody>
          <a:bodyPr/>
          <a:lstStyle/>
          <a:p>
            <a:r>
              <a:rPr lang="en-US"/>
              <a:t>GCAM Modeling </a:t>
            </a:r>
            <a:r>
              <a:rPr lang="en-US" dirty="0"/>
              <a:t>of fossil fuel trade</a:t>
            </a:r>
          </a:p>
        </p:txBody>
      </p:sp>
      <p:sp>
        <p:nvSpPr>
          <p:cNvPr id="4" name="Content Placeholder 3">
            <a:extLst>
              <a:ext uri="{FF2B5EF4-FFF2-40B4-BE49-F238E27FC236}">
                <a16:creationId xmlns:a16="http://schemas.microsoft.com/office/drawing/2014/main" id="{61C08C5A-8169-1356-B5C3-B85E22205CB5}"/>
              </a:ext>
            </a:extLst>
          </p:cNvPr>
          <p:cNvSpPr>
            <a:spLocks noGrp="1"/>
          </p:cNvSpPr>
          <p:nvPr>
            <p:ph sz="quarter" idx="20"/>
          </p:nvPr>
        </p:nvSpPr>
        <p:spPr>
          <a:xfrm>
            <a:off x="987552" y="1630245"/>
            <a:ext cx="7132319" cy="6557554"/>
          </a:xfrm>
        </p:spPr>
        <p:txBody>
          <a:bodyPr/>
          <a:lstStyle/>
          <a:p>
            <a:r>
              <a:rPr lang="en-US" sz="2400" dirty="0"/>
              <a:t>Previously, every region produced and consumed from a single global market. </a:t>
            </a:r>
          </a:p>
          <a:p>
            <a:pPr lvl="1"/>
            <a:r>
              <a:rPr lang="en-US" sz="2000" dirty="0"/>
              <a:t>All crude oil, coal, and natural gas production was sent to a shared market, from which, every region consumed. </a:t>
            </a:r>
          </a:p>
          <a:p>
            <a:pPr lvl="1"/>
            <a:r>
              <a:rPr lang="en-US" sz="2000" dirty="0"/>
              <a:t>Only net trade could be tracked and supply was affected by global rather than regional demand. </a:t>
            </a:r>
          </a:p>
          <a:p>
            <a:endParaRPr lang="en-US" sz="2400" dirty="0"/>
          </a:p>
          <a:p>
            <a:r>
              <a:rPr lang="en-US" sz="2400" dirty="0"/>
              <a:t>Our new </a:t>
            </a:r>
            <a:r>
              <a:rPr lang="en-US" sz="2400" dirty="0" err="1"/>
              <a:t>Armington</a:t>
            </a:r>
            <a:r>
              <a:rPr lang="en-US" sz="2400" dirty="0"/>
              <a:t>-based </a:t>
            </a:r>
            <a:r>
              <a:rPr lang="en-US" sz="2400"/>
              <a:t>structure distinguishes </a:t>
            </a:r>
            <a:r>
              <a:rPr lang="en-US" sz="2400" dirty="0"/>
              <a:t>between direct consumption of domestic resources and consumption of imported fossil fuels </a:t>
            </a:r>
          </a:p>
          <a:p>
            <a:pPr lvl="1"/>
            <a:r>
              <a:rPr lang="en-US" sz="2000" dirty="0"/>
              <a:t>Creates price-based competition between domestic and imported goods </a:t>
            </a:r>
          </a:p>
          <a:p>
            <a:pPr lvl="1"/>
            <a:r>
              <a:rPr lang="en-US" sz="2000" dirty="0"/>
              <a:t>Introduces realistic inertia in the evolution of trade from current patterns </a:t>
            </a:r>
          </a:p>
          <a:p>
            <a:pPr lvl="1"/>
            <a:r>
              <a:rPr lang="en-US" sz="2000" dirty="0"/>
              <a:t>Enables exploration of a wide range of trade scenarios </a:t>
            </a:r>
          </a:p>
          <a:p>
            <a:pPr lvl="1"/>
            <a:r>
              <a:rPr lang="en-US" sz="2000" dirty="0"/>
              <a:t>Introduces consistency in the modeling of trade across sectors and commodities in GCAM </a:t>
            </a:r>
          </a:p>
          <a:p>
            <a:pPr lvl="1"/>
            <a:endParaRPr lang="en-US" sz="2000" dirty="0"/>
          </a:p>
          <a:p>
            <a:endParaRPr lang="en-US" sz="2400" dirty="0"/>
          </a:p>
        </p:txBody>
      </p:sp>
      <p:sp>
        <p:nvSpPr>
          <p:cNvPr id="5" name="Rectangle 4">
            <a:extLst>
              <a:ext uri="{FF2B5EF4-FFF2-40B4-BE49-F238E27FC236}">
                <a16:creationId xmlns:a16="http://schemas.microsoft.com/office/drawing/2014/main" id="{53450C49-BE98-6A64-1268-30FD05EF4259}"/>
              </a:ext>
            </a:extLst>
          </p:cNvPr>
          <p:cNvSpPr/>
          <p:nvPr/>
        </p:nvSpPr>
        <p:spPr>
          <a:xfrm>
            <a:off x="8205590" y="1987529"/>
            <a:ext cx="6241929"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Market structure for an example two-region trade market</a:t>
            </a:r>
            <a:endParaRPr lang="en-US" dirty="0"/>
          </a:p>
        </p:txBody>
      </p:sp>
      <p:pic>
        <p:nvPicPr>
          <p:cNvPr id="6" name="Picture 5">
            <a:extLst>
              <a:ext uri="{FF2B5EF4-FFF2-40B4-BE49-F238E27FC236}">
                <a16:creationId xmlns:a16="http://schemas.microsoft.com/office/drawing/2014/main" id="{CDC7ABDC-143F-DB9D-8BCF-C0BFE05F119C}"/>
              </a:ext>
            </a:extLst>
          </p:cNvPr>
          <p:cNvPicPr>
            <a:picLocks noChangeAspect="1"/>
          </p:cNvPicPr>
          <p:nvPr/>
        </p:nvPicPr>
        <p:blipFill>
          <a:blip r:embed="rId2"/>
          <a:stretch>
            <a:fillRect/>
          </a:stretch>
        </p:blipFill>
        <p:spPr>
          <a:xfrm>
            <a:off x="8295971" y="2818526"/>
            <a:ext cx="6241929" cy="5058582"/>
          </a:xfrm>
          <a:prstGeom prst="rect">
            <a:avLst/>
          </a:prstGeom>
        </p:spPr>
      </p:pic>
    </p:spTree>
    <p:extLst>
      <p:ext uri="{BB962C8B-B14F-4D97-AF65-F5344CB8AC3E}">
        <p14:creationId xmlns:p14="http://schemas.microsoft.com/office/powerpoint/2010/main" val="221690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2D030770-2AB5-A51E-C1FB-23D6D1DB4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999" y="3712432"/>
            <a:ext cx="10900969" cy="448529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841EB62-1C0E-4860-BB4E-0B3722B7C753}"/>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4" name="Title 3">
            <a:extLst>
              <a:ext uri="{FF2B5EF4-FFF2-40B4-BE49-F238E27FC236}">
                <a16:creationId xmlns:a16="http://schemas.microsoft.com/office/drawing/2014/main" id="{00A654AB-EEE8-ADAA-E0D4-FC7A83AA6B67}"/>
              </a:ext>
            </a:extLst>
          </p:cNvPr>
          <p:cNvSpPr>
            <a:spLocks noGrp="1"/>
          </p:cNvSpPr>
          <p:nvPr>
            <p:ph type="title"/>
          </p:nvPr>
        </p:nvSpPr>
        <p:spPr/>
        <p:txBody>
          <a:bodyPr/>
          <a:lstStyle/>
          <a:p>
            <a:r>
              <a:rPr lang="en-US" dirty="0"/>
              <a:t>GCAM Natural Gas Pipeline and LNG Trade</a:t>
            </a:r>
          </a:p>
        </p:txBody>
      </p:sp>
      <p:sp>
        <p:nvSpPr>
          <p:cNvPr id="6" name="Content Placeholder 5">
            <a:extLst>
              <a:ext uri="{FF2B5EF4-FFF2-40B4-BE49-F238E27FC236}">
                <a16:creationId xmlns:a16="http://schemas.microsoft.com/office/drawing/2014/main" id="{24DB61FD-105F-F834-DE21-7EB7197C5EA3}"/>
              </a:ext>
            </a:extLst>
          </p:cNvPr>
          <p:cNvSpPr>
            <a:spLocks noGrp="1"/>
          </p:cNvSpPr>
          <p:nvPr>
            <p:ph sz="quarter" idx="20"/>
          </p:nvPr>
        </p:nvSpPr>
        <p:spPr>
          <a:xfrm>
            <a:off x="1371600" y="1592155"/>
            <a:ext cx="12801600" cy="1451344"/>
          </a:xfrm>
        </p:spPr>
        <p:txBody>
          <a:bodyPr/>
          <a:lstStyle/>
          <a:p>
            <a:r>
              <a:rPr lang="en-US" dirty="0"/>
              <a:t>Natural gas is traded via LNG (globally) and in 6 regional pipeline networks</a:t>
            </a:r>
          </a:p>
          <a:p>
            <a:r>
              <a:rPr lang="en-US" dirty="0" err="1"/>
              <a:t>Armington</a:t>
            </a:r>
            <a:r>
              <a:rPr lang="en-US" dirty="0"/>
              <a:t> trade structure:  gross exports and imports are distinguished</a:t>
            </a:r>
          </a:p>
          <a:p>
            <a:r>
              <a:rPr lang="en-US" dirty="0"/>
              <a:t>Other fossil fuels are traded globally using an </a:t>
            </a:r>
            <a:r>
              <a:rPr lang="en-US" dirty="0" err="1"/>
              <a:t>Armington</a:t>
            </a:r>
            <a:r>
              <a:rPr lang="en-US" dirty="0"/>
              <a:t> structure </a:t>
            </a:r>
          </a:p>
        </p:txBody>
      </p:sp>
      <p:sp>
        <p:nvSpPr>
          <p:cNvPr id="2" name="TextBox 1">
            <a:extLst>
              <a:ext uri="{FF2B5EF4-FFF2-40B4-BE49-F238E27FC236}">
                <a16:creationId xmlns:a16="http://schemas.microsoft.com/office/drawing/2014/main" id="{59358260-5D65-16AE-CEBD-E42F9939A597}"/>
              </a:ext>
            </a:extLst>
          </p:cNvPr>
          <p:cNvSpPr txBox="1"/>
          <p:nvPr/>
        </p:nvSpPr>
        <p:spPr>
          <a:xfrm>
            <a:off x="1972999" y="3287700"/>
            <a:ext cx="10900969" cy="424732"/>
          </a:xfrm>
          <a:prstGeom prst="rect">
            <a:avLst/>
          </a:prstGeom>
          <a:noFill/>
        </p:spPr>
        <p:txBody>
          <a:bodyPr wrap="square" rtlCol="0">
            <a:spAutoFit/>
          </a:bodyPr>
          <a:lstStyle/>
          <a:p>
            <a:pPr algn="ctr"/>
            <a:r>
              <a:rPr lang="en-US" b="1" dirty="0"/>
              <a:t>Natural gas pipeline trade modeling in GCAM</a:t>
            </a:r>
          </a:p>
        </p:txBody>
      </p:sp>
    </p:spTree>
    <p:extLst>
      <p:ext uri="{BB962C8B-B14F-4D97-AF65-F5344CB8AC3E}">
        <p14:creationId xmlns:p14="http://schemas.microsoft.com/office/powerpoint/2010/main" val="165877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20"/>
          </p:nvPr>
        </p:nvSpPr>
        <p:spPr>
          <a:xfrm>
            <a:off x="1371600" y="2057400"/>
            <a:ext cx="13078047" cy="5486400"/>
          </a:xfrm>
        </p:spPr>
        <p:txBody>
          <a:bodyPr>
            <a:noAutofit/>
          </a:bodyPr>
          <a:lstStyle/>
          <a:p>
            <a:r>
              <a:rPr lang="en-US" dirty="0"/>
              <a:t>GCAM’s renewable resources include onshore wind, offshore wind, solar, geothermal, hydropower, and biomass; some regions are also assigned a “traditional biomass” resource</a:t>
            </a:r>
          </a:p>
          <a:p>
            <a:r>
              <a:rPr lang="en-US" dirty="0"/>
              <a:t>Regional supply curves for onshore wind, offshore wind, and rooftop PV represent increasing costs as most efficient sites are used first </a:t>
            </a:r>
          </a:p>
          <a:p>
            <a:r>
              <a:rPr lang="en-US" dirty="0"/>
              <a:t>Solar PV and CSP are modeled as unlimited resources but include regional assumptions for capacity factors</a:t>
            </a:r>
          </a:p>
          <a:p>
            <a:r>
              <a:rPr lang="en-US" dirty="0"/>
              <a:t>Wind, PV, and CSP technologies include options with and without dedicated storage</a:t>
            </a:r>
          </a:p>
          <a:p>
            <a:r>
              <a:rPr lang="en-US" dirty="0"/>
              <a:t>The costs of producing electricity from renewable energy forms consist of the sum of resource costs described above, capital and O&amp;M costs, and in some cases, intermittency costs</a:t>
            </a:r>
          </a:p>
          <a:p>
            <a:endParaRPr lang="en-US" dirty="0"/>
          </a:p>
          <a:p>
            <a:endParaRPr lang="en-US" dirty="0"/>
          </a:p>
        </p:txBody>
      </p:sp>
      <p:sp>
        <p:nvSpPr>
          <p:cNvPr id="9" name="Title 8">
            <a:extLst>
              <a:ext uri="{FF2B5EF4-FFF2-40B4-BE49-F238E27FC236}">
                <a16:creationId xmlns:a16="http://schemas.microsoft.com/office/drawing/2014/main" id="{D569508F-B7E4-847D-07D9-A44235B6BB17}"/>
              </a:ext>
            </a:extLst>
          </p:cNvPr>
          <p:cNvSpPr>
            <a:spLocks noGrp="1"/>
          </p:cNvSpPr>
          <p:nvPr>
            <p:ph type="title"/>
          </p:nvPr>
        </p:nvSpPr>
        <p:spPr/>
        <p:txBody>
          <a:bodyPr/>
          <a:lstStyle/>
          <a:p>
            <a:r>
              <a:rPr lang="en-US" dirty="0"/>
              <a:t>GCAM Renewable Resources</a:t>
            </a:r>
          </a:p>
        </p:txBody>
      </p:sp>
    </p:spTree>
    <p:extLst>
      <p:ext uri="{BB962C8B-B14F-4D97-AF65-F5344CB8AC3E}">
        <p14:creationId xmlns:p14="http://schemas.microsoft.com/office/powerpoint/2010/main" val="394433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DA9E9A-80A1-FBF5-B012-DAF42D765424}"/>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7" name="Title 6">
            <a:extLst>
              <a:ext uri="{FF2B5EF4-FFF2-40B4-BE49-F238E27FC236}">
                <a16:creationId xmlns:a16="http://schemas.microsoft.com/office/drawing/2014/main" id="{15D66DF6-2977-4025-F1C2-91B92A44FC2F}"/>
              </a:ext>
            </a:extLst>
          </p:cNvPr>
          <p:cNvSpPr>
            <a:spLocks noGrp="1"/>
          </p:cNvSpPr>
          <p:nvPr>
            <p:ph type="title"/>
          </p:nvPr>
        </p:nvSpPr>
        <p:spPr/>
        <p:txBody>
          <a:bodyPr/>
          <a:lstStyle/>
          <a:p>
            <a:r>
              <a:rPr lang="en-US" dirty="0"/>
              <a:t>GCAM Renewable Intermittency</a:t>
            </a:r>
          </a:p>
        </p:txBody>
      </p:sp>
      <p:sp>
        <p:nvSpPr>
          <p:cNvPr id="8" name="Content Placeholder 7">
            <a:extLst>
              <a:ext uri="{FF2B5EF4-FFF2-40B4-BE49-F238E27FC236}">
                <a16:creationId xmlns:a16="http://schemas.microsoft.com/office/drawing/2014/main" id="{FE02943E-E46C-AB17-56D6-87FFF4EE8A32}"/>
              </a:ext>
            </a:extLst>
          </p:cNvPr>
          <p:cNvSpPr>
            <a:spLocks noGrp="1"/>
          </p:cNvSpPr>
          <p:nvPr>
            <p:ph sz="quarter" idx="20"/>
          </p:nvPr>
        </p:nvSpPr>
        <p:spPr>
          <a:xfrm>
            <a:off x="1371601" y="1771651"/>
            <a:ext cx="7240772" cy="5772150"/>
          </a:xfrm>
        </p:spPr>
        <p:txBody>
          <a:bodyPr/>
          <a:lstStyle/>
          <a:p>
            <a:r>
              <a:rPr lang="en-US" sz="2400" dirty="0"/>
              <a:t>For each of the solar and wind technologies, GCAM includes, both a purely intermittent option and an option paired with dedicated storage  </a:t>
            </a:r>
          </a:p>
          <a:p>
            <a:r>
              <a:rPr lang="en-US" sz="2400" dirty="0"/>
              <a:t>The representation of intermittency costs for intermittent renewable options without dedicated storage attempts to reflect the diminishing contributions to electric capacity reserves as the share of intermittent technologies in the grid increases </a:t>
            </a:r>
          </a:p>
          <a:p>
            <a:r>
              <a:rPr lang="en-US" sz="2400" dirty="0"/>
              <a:t>The marginal reserve capacity requirement is computed as an exponential function of the share of intermittent renewable capacity in total electric power capacity </a:t>
            </a:r>
          </a:p>
          <a:p>
            <a:r>
              <a:rPr lang="en-US" sz="2400" dirty="0"/>
              <a:t>The cost of reserve capacity requirements is calculated by assuming that the reserve capacity is provided by natural gas combustion turbines operating at a low capacity factor</a:t>
            </a:r>
          </a:p>
        </p:txBody>
      </p:sp>
      <p:pic>
        <p:nvPicPr>
          <p:cNvPr id="2" name="Picture 1">
            <a:extLst>
              <a:ext uri="{FF2B5EF4-FFF2-40B4-BE49-F238E27FC236}">
                <a16:creationId xmlns:a16="http://schemas.microsoft.com/office/drawing/2014/main" id="{7BCD65E3-51ED-D07D-68A0-F6B4A12127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6047" y="2763837"/>
            <a:ext cx="6124353" cy="4203950"/>
          </a:xfrm>
          <a:prstGeom prst="rect">
            <a:avLst/>
          </a:prstGeom>
          <a:noFill/>
          <a:ln>
            <a:noFill/>
          </a:ln>
        </p:spPr>
      </p:pic>
    </p:spTree>
    <p:extLst>
      <p:ext uri="{BB962C8B-B14F-4D97-AF65-F5344CB8AC3E}">
        <p14:creationId xmlns:p14="http://schemas.microsoft.com/office/powerpoint/2010/main" val="29046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76"/>
          <p:cNvSpPr>
            <a:spLocks noGrp="1"/>
          </p:cNvSpPr>
          <p:nvPr>
            <p:ph type="title"/>
          </p:nvPr>
        </p:nvSpPr>
        <p:spPr/>
        <p:txBody>
          <a:bodyPr/>
          <a:lstStyle/>
          <a:p>
            <a:r>
              <a:rPr lang="en-US" dirty="0">
                <a:latin typeface="Arial" charset="0"/>
              </a:rPr>
              <a:t>GCAM Electricity Generation</a:t>
            </a:r>
          </a:p>
        </p:txBody>
      </p:sp>
      <p:pic>
        <p:nvPicPr>
          <p:cNvPr id="4" name="Picture 3" descr="Diagram&#10;&#10;Description automatically generated">
            <a:extLst>
              <a:ext uri="{FF2B5EF4-FFF2-40B4-BE49-F238E27FC236}">
                <a16:creationId xmlns:a16="http://schemas.microsoft.com/office/drawing/2014/main" id="{8DD62C48-0340-DFC7-332F-7D658D63F16E}"/>
              </a:ext>
            </a:extLst>
          </p:cNvPr>
          <p:cNvPicPr>
            <a:picLocks noChangeAspect="1"/>
          </p:cNvPicPr>
          <p:nvPr/>
        </p:nvPicPr>
        <p:blipFill>
          <a:blip r:embed="rId2"/>
          <a:stretch>
            <a:fillRect/>
          </a:stretch>
        </p:blipFill>
        <p:spPr>
          <a:xfrm>
            <a:off x="978195" y="4815016"/>
            <a:ext cx="13652204" cy="2933466"/>
          </a:xfrm>
          <a:prstGeom prst="rect">
            <a:avLst/>
          </a:prstGeom>
        </p:spPr>
      </p:pic>
      <p:sp>
        <p:nvSpPr>
          <p:cNvPr id="2" name="TextBox 1"/>
          <p:cNvSpPr txBox="1"/>
          <p:nvPr/>
        </p:nvSpPr>
        <p:spPr>
          <a:xfrm>
            <a:off x="978195" y="1691021"/>
            <a:ext cx="13577777" cy="3682355"/>
          </a:xfrm>
          <a:prstGeom prst="rect">
            <a:avLst/>
          </a:prstGeom>
          <a:noFill/>
        </p:spPr>
        <p:txBody>
          <a:bodyPr wrap="square" rtlCol="0">
            <a:spAutoFit/>
          </a:bodyPr>
          <a:lstStyle/>
          <a:p>
            <a:pPr marL="342900" indent="-342900">
              <a:buFont typeface="Arial" panose="020B0604020202020204" pitchFamily="34" charset="0"/>
              <a:buChar char="•"/>
            </a:pPr>
            <a:r>
              <a:rPr lang="en-US" sz="2592" dirty="0"/>
              <a:t>Power production depends on existing plants—run full lifetime as long as operating costs are covered</a:t>
            </a:r>
          </a:p>
          <a:p>
            <a:pPr marL="342900" indent="-342900">
              <a:buFont typeface="Arial" panose="020B0604020202020204" pitchFamily="34" charset="0"/>
              <a:buChar char="•"/>
            </a:pPr>
            <a:r>
              <a:rPr lang="en-US" sz="2592" dirty="0"/>
              <a:t>Natural and economic retirements are modeled</a:t>
            </a:r>
          </a:p>
          <a:p>
            <a:pPr marL="342900" indent="-342900">
              <a:buFont typeface="Arial" panose="020B0604020202020204" pitchFamily="34" charset="0"/>
              <a:buChar char="•"/>
            </a:pPr>
            <a:r>
              <a:rPr lang="en-US" sz="2592" dirty="0"/>
              <a:t>New capacity coming online is chosen based on levelized costs</a:t>
            </a:r>
          </a:p>
          <a:p>
            <a:pPr marL="342900" indent="-342900">
              <a:buFont typeface="Arial" panose="020B0604020202020204" pitchFamily="34" charset="0"/>
              <a:buChar char="•"/>
            </a:pPr>
            <a:r>
              <a:rPr lang="en-US" sz="2592" dirty="0"/>
              <a:t>Cost includes capital, fixed and variable O&amp;M, resource/ fuel prices, and intermittency costs (for intermittent renewables w/o dedicated storage)</a:t>
            </a:r>
          </a:p>
          <a:p>
            <a:pPr marL="342900" indent="-342900">
              <a:buFont typeface="Arial" panose="020B0604020202020204" pitchFamily="34" charset="0"/>
              <a:buChar char="•"/>
            </a:pPr>
            <a:r>
              <a:rPr lang="en-US" sz="2592" dirty="0"/>
              <a:t>Multiple technology options, e.g. 4 types of coal plants, includes options w/ and w/o CCUS, different types of cooling systems</a:t>
            </a:r>
          </a:p>
          <a:p>
            <a:pPr marL="342900" indent="-342900">
              <a:buFont typeface="Arial" panose="020B0604020202020204" pitchFamily="34" charset="0"/>
              <a:buChar char="•"/>
            </a:pPr>
            <a:endParaRPr lang="en-US" sz="2592" dirty="0"/>
          </a:p>
        </p:txBody>
      </p:sp>
    </p:spTree>
    <p:extLst>
      <p:ext uri="{BB962C8B-B14F-4D97-AF65-F5344CB8AC3E}">
        <p14:creationId xmlns:p14="http://schemas.microsoft.com/office/powerpoint/2010/main" val="237559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Session Outline</a:t>
            </a:r>
          </a:p>
        </p:txBody>
      </p:sp>
      <p:sp>
        <p:nvSpPr>
          <p:cNvPr id="3" name="Content Placeholder 2"/>
          <p:cNvSpPr>
            <a:spLocks noGrp="1"/>
          </p:cNvSpPr>
          <p:nvPr>
            <p:ph sz="quarter" idx="20"/>
          </p:nvPr>
        </p:nvSpPr>
        <p:spPr>
          <a:xfrm>
            <a:off x="1371600" y="1698171"/>
            <a:ext cx="12801600" cy="5845629"/>
          </a:xfrm>
        </p:spPr>
        <p:txBody>
          <a:bodyPr>
            <a:normAutofit/>
          </a:bodyPr>
          <a:lstStyle/>
          <a:p>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accent2"/>
                </a:solidFill>
                <a:latin typeface="Calibri" panose="020F0502020204030204" pitchFamily="34" charset="0"/>
                <a:cs typeface="Calibri" panose="020F0502020204030204" pitchFamily="34" charset="0"/>
              </a:rPr>
              <a:t>GCAM (Global Change Analysis Model) Basics</a:t>
            </a:r>
          </a:p>
          <a:p>
            <a:pPr lvl="1"/>
            <a:r>
              <a:rPr lang="en-US" dirty="0">
                <a:solidFill>
                  <a:schemeClr val="accent2"/>
                </a:solidFill>
                <a:latin typeface="Calibri" panose="020F0502020204030204" pitchFamily="34" charset="0"/>
                <a:cs typeface="Calibri" panose="020F0502020204030204" pitchFamily="34" charset="0"/>
              </a:rPr>
              <a:t>Coverage, Modeling Approach, Uses and Interpretation</a:t>
            </a:r>
          </a:p>
          <a:p>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accent2"/>
                </a:solidFill>
                <a:latin typeface="Calibri" panose="020F0502020204030204" pitchFamily="34" charset="0"/>
                <a:cs typeface="Calibri" panose="020F0502020204030204" pitchFamily="34" charset="0"/>
              </a:rPr>
              <a:t>GCAM Energy Sectors</a:t>
            </a:r>
          </a:p>
          <a:p>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accent2"/>
                </a:solidFill>
                <a:latin typeface="Calibri" panose="020F0502020204030204" pitchFamily="34" charset="0"/>
                <a:cs typeface="Calibri" panose="020F0502020204030204" pitchFamily="34" charset="0"/>
              </a:rPr>
              <a:t>GCAM Agriculture and Land Use Sectors </a:t>
            </a:r>
          </a:p>
          <a:p>
            <a:pPr lvl="1"/>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accent2"/>
                </a:solidFill>
                <a:latin typeface="Calibri" panose="020F0502020204030204" pitchFamily="34" charset="0"/>
                <a:cs typeface="Calibri" panose="020F0502020204030204" pitchFamily="34" charset="0"/>
              </a:rPr>
              <a:t>GCAM Water Sectors</a:t>
            </a:r>
          </a:p>
          <a:p>
            <a:endParaRPr lang="en-US" dirty="0">
              <a:solidFill>
                <a:schemeClr val="accent2"/>
              </a:solidFill>
              <a:latin typeface="Calibri" panose="020F0502020204030204" pitchFamily="34" charset="0"/>
              <a:cs typeface="Calibri" panose="020F0502020204030204" pitchFamily="34" charset="0"/>
            </a:endParaRPr>
          </a:p>
          <a:p>
            <a:endParaRPr lang="en-US"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805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EE8156-4D29-AB97-4D46-7BE3266F0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770" y="3539548"/>
            <a:ext cx="13646857" cy="467832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841EB62-1C0E-4860-BB4E-0B3722B7C753}"/>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6" name="Title 5">
            <a:extLst>
              <a:ext uri="{FF2B5EF4-FFF2-40B4-BE49-F238E27FC236}">
                <a16:creationId xmlns:a16="http://schemas.microsoft.com/office/drawing/2014/main" id="{893F6314-DA1D-67E4-F0D6-9D6CFF7D2379}"/>
              </a:ext>
            </a:extLst>
          </p:cNvPr>
          <p:cNvSpPr>
            <a:spLocks noGrp="1"/>
          </p:cNvSpPr>
          <p:nvPr>
            <p:ph type="title"/>
          </p:nvPr>
        </p:nvSpPr>
        <p:spPr>
          <a:xfrm>
            <a:off x="3200400" y="270933"/>
            <a:ext cx="10972800" cy="1154255"/>
          </a:xfrm>
        </p:spPr>
        <p:txBody>
          <a:bodyPr/>
          <a:lstStyle/>
          <a:p>
            <a:r>
              <a:rPr lang="en-US" dirty="0"/>
              <a:t>GCAM Hydrogen Production</a:t>
            </a:r>
          </a:p>
        </p:txBody>
      </p:sp>
      <p:sp>
        <p:nvSpPr>
          <p:cNvPr id="7" name="Content Placeholder 6">
            <a:extLst>
              <a:ext uri="{FF2B5EF4-FFF2-40B4-BE49-F238E27FC236}">
                <a16:creationId xmlns:a16="http://schemas.microsoft.com/office/drawing/2014/main" id="{ED1BC1A4-4043-85EE-2333-6358785EC8E0}"/>
              </a:ext>
            </a:extLst>
          </p:cNvPr>
          <p:cNvSpPr>
            <a:spLocks noGrp="1"/>
          </p:cNvSpPr>
          <p:nvPr>
            <p:ph sz="quarter" idx="20"/>
          </p:nvPr>
        </p:nvSpPr>
        <p:spPr>
          <a:xfrm>
            <a:off x="1371599" y="1499616"/>
            <a:ext cx="13075919" cy="2189883"/>
          </a:xfrm>
        </p:spPr>
        <p:txBody>
          <a:bodyPr/>
          <a:lstStyle/>
          <a:p>
            <a:r>
              <a:rPr lang="en-US" sz="2400" dirty="0"/>
              <a:t>GCAM includes endogenous representation of supply, distribution, and demand of hydrogen (H2)</a:t>
            </a:r>
          </a:p>
          <a:p>
            <a:r>
              <a:rPr lang="en-US" sz="2400" dirty="0"/>
              <a:t>H2 can be produced through 10 “central” production technologies, as well as 2 “forecourt” (i.e. on-site) production technologies</a:t>
            </a:r>
          </a:p>
          <a:p>
            <a:r>
              <a:rPr lang="en-US" sz="2400" dirty="0"/>
              <a:t>H2 production using coal, gas, and biomass include CCS options</a:t>
            </a:r>
          </a:p>
        </p:txBody>
      </p:sp>
    </p:spTree>
    <p:extLst>
      <p:ext uri="{BB962C8B-B14F-4D97-AF65-F5344CB8AC3E}">
        <p14:creationId xmlns:p14="http://schemas.microsoft.com/office/powerpoint/2010/main" val="215453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1EE7B9-677E-4BF5-B5DD-C15F8D97A530}"/>
              </a:ext>
            </a:extLst>
          </p:cNvPr>
          <p:cNvSpPr>
            <a:spLocks noGrp="1"/>
          </p:cNvSpPr>
          <p:nvPr>
            <p:ph type="sldNum" sz="quarter" idx="12"/>
          </p:nvPr>
        </p:nvSpPr>
        <p:spPr/>
        <p:txBody>
          <a:bodyPr/>
          <a:lstStyle/>
          <a:p>
            <a:pPr defTabSz="1097236"/>
            <a:fld id="{FE7A4BB3-E848-5A44-82DF-322201952CD8}" type="slidenum">
              <a:rPr lang="en-US"/>
              <a:pPr defTabSz="1097236"/>
              <a:t>21</a:t>
            </a:fld>
            <a:endParaRPr lang="en-US" dirty="0"/>
          </a:p>
        </p:txBody>
      </p:sp>
      <p:sp>
        <p:nvSpPr>
          <p:cNvPr id="33" name="Rectangle: Rounded Corners 32">
            <a:extLst>
              <a:ext uri="{FF2B5EF4-FFF2-40B4-BE49-F238E27FC236}">
                <a16:creationId xmlns:a16="http://schemas.microsoft.com/office/drawing/2014/main" id="{98E37085-FE34-49D3-83BD-ABFD316B807F}"/>
              </a:ext>
            </a:extLst>
          </p:cNvPr>
          <p:cNvSpPr/>
          <p:nvPr/>
        </p:nvSpPr>
        <p:spPr>
          <a:xfrm>
            <a:off x="5560625" y="1462670"/>
            <a:ext cx="1819276" cy="47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rgbClr val="FFFFFF"/>
                </a:solidFill>
                <a:latin typeface="Arial"/>
              </a:rPr>
              <a:t>GCAM Industry</a:t>
            </a:r>
          </a:p>
        </p:txBody>
      </p:sp>
      <p:sp>
        <p:nvSpPr>
          <p:cNvPr id="34" name="Rectangle: Rounded Corners 33">
            <a:extLst>
              <a:ext uri="{FF2B5EF4-FFF2-40B4-BE49-F238E27FC236}">
                <a16:creationId xmlns:a16="http://schemas.microsoft.com/office/drawing/2014/main" id="{B37AD3E1-83D8-4C84-B545-3B218F623C5F}"/>
              </a:ext>
            </a:extLst>
          </p:cNvPr>
          <p:cNvSpPr/>
          <p:nvPr/>
        </p:nvSpPr>
        <p:spPr>
          <a:xfrm>
            <a:off x="5560625" y="2157995"/>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Iron &amp; Steel</a:t>
            </a:r>
          </a:p>
        </p:txBody>
      </p:sp>
      <p:sp>
        <p:nvSpPr>
          <p:cNvPr id="36" name="Rectangle: Rounded Corners 35">
            <a:extLst>
              <a:ext uri="{FF2B5EF4-FFF2-40B4-BE49-F238E27FC236}">
                <a16:creationId xmlns:a16="http://schemas.microsoft.com/office/drawing/2014/main" id="{BAAB61E6-594B-47A3-875C-6400FA201DFB}"/>
              </a:ext>
            </a:extLst>
          </p:cNvPr>
          <p:cNvSpPr/>
          <p:nvPr/>
        </p:nvSpPr>
        <p:spPr>
          <a:xfrm>
            <a:off x="5560625" y="3206711"/>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Chemicals</a:t>
            </a:r>
          </a:p>
        </p:txBody>
      </p:sp>
      <p:sp>
        <p:nvSpPr>
          <p:cNvPr id="40" name="Rectangle: Rounded Corners 39">
            <a:extLst>
              <a:ext uri="{FF2B5EF4-FFF2-40B4-BE49-F238E27FC236}">
                <a16:creationId xmlns:a16="http://schemas.microsoft.com/office/drawing/2014/main" id="{3E7A8BAF-E242-47C2-A1D5-CFFBB6DEC3D8}"/>
              </a:ext>
            </a:extLst>
          </p:cNvPr>
          <p:cNvSpPr/>
          <p:nvPr/>
        </p:nvSpPr>
        <p:spPr>
          <a:xfrm>
            <a:off x="5560625" y="4285573"/>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Aluminum</a:t>
            </a:r>
          </a:p>
        </p:txBody>
      </p:sp>
      <p:sp>
        <p:nvSpPr>
          <p:cNvPr id="42" name="Rectangle: Rounded Corners 41">
            <a:extLst>
              <a:ext uri="{FF2B5EF4-FFF2-40B4-BE49-F238E27FC236}">
                <a16:creationId xmlns:a16="http://schemas.microsoft.com/office/drawing/2014/main" id="{20953130-8F57-43F9-B179-9E0F05224A5E}"/>
              </a:ext>
            </a:extLst>
          </p:cNvPr>
          <p:cNvSpPr/>
          <p:nvPr/>
        </p:nvSpPr>
        <p:spPr>
          <a:xfrm>
            <a:off x="5560625" y="4815470"/>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Construction</a:t>
            </a:r>
          </a:p>
        </p:txBody>
      </p:sp>
      <p:sp>
        <p:nvSpPr>
          <p:cNvPr id="43" name="Rectangle: Rounded Corners 42">
            <a:extLst>
              <a:ext uri="{FF2B5EF4-FFF2-40B4-BE49-F238E27FC236}">
                <a16:creationId xmlns:a16="http://schemas.microsoft.com/office/drawing/2014/main" id="{33D74C5E-D9AD-4CFC-85C8-10DAB135E694}"/>
              </a:ext>
            </a:extLst>
          </p:cNvPr>
          <p:cNvSpPr/>
          <p:nvPr/>
        </p:nvSpPr>
        <p:spPr>
          <a:xfrm>
            <a:off x="5560625" y="5348870"/>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Mining </a:t>
            </a:r>
          </a:p>
          <a:p>
            <a:pPr algn="ctr" defTabSz="914291"/>
            <a:r>
              <a:rPr lang="en-US" sz="1500" dirty="0">
                <a:solidFill>
                  <a:schemeClr val="tx1"/>
                </a:solidFill>
                <a:latin typeface="Arial"/>
              </a:rPr>
              <a:t>Energy Use</a:t>
            </a:r>
          </a:p>
        </p:txBody>
      </p:sp>
      <p:sp>
        <p:nvSpPr>
          <p:cNvPr id="44" name="Rectangle: Rounded Corners 43">
            <a:extLst>
              <a:ext uri="{FF2B5EF4-FFF2-40B4-BE49-F238E27FC236}">
                <a16:creationId xmlns:a16="http://schemas.microsoft.com/office/drawing/2014/main" id="{B8B54B01-D470-41B8-B7EA-94C67049B411}"/>
              </a:ext>
            </a:extLst>
          </p:cNvPr>
          <p:cNvSpPr/>
          <p:nvPr/>
        </p:nvSpPr>
        <p:spPr>
          <a:xfrm>
            <a:off x="5560625" y="5882270"/>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Agricultural Energy Use </a:t>
            </a:r>
          </a:p>
        </p:txBody>
      </p:sp>
      <p:sp>
        <p:nvSpPr>
          <p:cNvPr id="45" name="Rectangle: Rounded Corners 44">
            <a:extLst>
              <a:ext uri="{FF2B5EF4-FFF2-40B4-BE49-F238E27FC236}">
                <a16:creationId xmlns:a16="http://schemas.microsoft.com/office/drawing/2014/main" id="{4C839CEB-4914-4207-885F-49A77025E5AE}"/>
              </a:ext>
            </a:extLst>
          </p:cNvPr>
          <p:cNvSpPr/>
          <p:nvPr/>
        </p:nvSpPr>
        <p:spPr>
          <a:xfrm>
            <a:off x="5560625" y="6418846"/>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Pulp and paper</a:t>
            </a:r>
          </a:p>
        </p:txBody>
      </p:sp>
      <p:sp>
        <p:nvSpPr>
          <p:cNvPr id="46" name="Rectangle: Rounded Corners 45">
            <a:extLst>
              <a:ext uri="{FF2B5EF4-FFF2-40B4-BE49-F238E27FC236}">
                <a16:creationId xmlns:a16="http://schemas.microsoft.com/office/drawing/2014/main" id="{A35E5D23-04A5-43CE-B8C5-E2F38811776A}"/>
              </a:ext>
            </a:extLst>
          </p:cNvPr>
          <p:cNvSpPr/>
          <p:nvPr/>
        </p:nvSpPr>
        <p:spPr>
          <a:xfrm>
            <a:off x="5160575" y="1348083"/>
            <a:ext cx="2743200" cy="672510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endParaRPr lang="en-US" sz="1500" dirty="0">
              <a:solidFill>
                <a:srgbClr val="FFFFFF"/>
              </a:solidFill>
              <a:latin typeface="Arial"/>
            </a:endParaRPr>
          </a:p>
        </p:txBody>
      </p:sp>
      <p:sp>
        <p:nvSpPr>
          <p:cNvPr id="47" name="Rectangle: Rounded Corners 46">
            <a:extLst>
              <a:ext uri="{FF2B5EF4-FFF2-40B4-BE49-F238E27FC236}">
                <a16:creationId xmlns:a16="http://schemas.microsoft.com/office/drawing/2014/main" id="{8FF60206-9F9A-48D8-BBA6-D4FE446A4A37}"/>
              </a:ext>
            </a:extLst>
          </p:cNvPr>
          <p:cNvSpPr/>
          <p:nvPr/>
        </p:nvSpPr>
        <p:spPr>
          <a:xfrm>
            <a:off x="5560625" y="7464230"/>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Other industry</a:t>
            </a:r>
          </a:p>
        </p:txBody>
      </p:sp>
      <p:sp>
        <p:nvSpPr>
          <p:cNvPr id="48" name="Rectangle: Rounded Corners 47">
            <a:extLst>
              <a:ext uri="{FF2B5EF4-FFF2-40B4-BE49-F238E27FC236}">
                <a16:creationId xmlns:a16="http://schemas.microsoft.com/office/drawing/2014/main" id="{144422C7-A451-4957-967C-C7B3F644928B}"/>
              </a:ext>
            </a:extLst>
          </p:cNvPr>
          <p:cNvSpPr/>
          <p:nvPr/>
        </p:nvSpPr>
        <p:spPr>
          <a:xfrm>
            <a:off x="5560625" y="2679011"/>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Cement </a:t>
            </a:r>
          </a:p>
        </p:txBody>
      </p:sp>
      <p:sp>
        <p:nvSpPr>
          <p:cNvPr id="49" name="Rectangle: Rounded Corners 48">
            <a:extLst>
              <a:ext uri="{FF2B5EF4-FFF2-40B4-BE49-F238E27FC236}">
                <a16:creationId xmlns:a16="http://schemas.microsoft.com/office/drawing/2014/main" id="{9C07D575-F185-450B-936D-3468160411A4}"/>
              </a:ext>
            </a:extLst>
          </p:cNvPr>
          <p:cNvSpPr/>
          <p:nvPr/>
        </p:nvSpPr>
        <p:spPr>
          <a:xfrm>
            <a:off x="5560625" y="3727409"/>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Fertilizer</a:t>
            </a:r>
          </a:p>
        </p:txBody>
      </p:sp>
      <p:sp>
        <p:nvSpPr>
          <p:cNvPr id="32" name="TextBox 31">
            <a:extLst>
              <a:ext uri="{FF2B5EF4-FFF2-40B4-BE49-F238E27FC236}">
                <a16:creationId xmlns:a16="http://schemas.microsoft.com/office/drawing/2014/main" id="{812F0FCB-EAB4-4D37-84B2-0B8378A67217}"/>
              </a:ext>
            </a:extLst>
          </p:cNvPr>
          <p:cNvSpPr txBox="1"/>
          <p:nvPr/>
        </p:nvSpPr>
        <p:spPr>
          <a:xfrm>
            <a:off x="8704704" y="6270768"/>
            <a:ext cx="5289592" cy="1687898"/>
          </a:xfrm>
          <a:prstGeom prst="rect">
            <a:avLst/>
          </a:prstGeom>
          <a:noFill/>
          <a:ln>
            <a:solidFill>
              <a:schemeClr val="accent1"/>
            </a:solidFill>
          </a:ln>
        </p:spPr>
        <p:txBody>
          <a:bodyPr wrap="square" rtlCol="0">
            <a:spAutoFit/>
          </a:bodyPr>
          <a:lstStyle/>
          <a:p>
            <a:pPr defTabSz="1097236"/>
            <a:r>
              <a:rPr lang="en-US" sz="2592" dirty="0">
                <a:solidFill>
                  <a:srgbClr val="616265"/>
                </a:solidFill>
                <a:latin typeface="Arial"/>
              </a:rPr>
              <a:t>Other industry includes machinery, textile and leather, other non-metallic minerals, and other non-ferrous metal.  </a:t>
            </a:r>
          </a:p>
        </p:txBody>
      </p:sp>
      <p:sp>
        <p:nvSpPr>
          <p:cNvPr id="29" name="Rectangle: Rounded Corners 28">
            <a:extLst>
              <a:ext uri="{FF2B5EF4-FFF2-40B4-BE49-F238E27FC236}">
                <a16:creationId xmlns:a16="http://schemas.microsoft.com/office/drawing/2014/main" id="{713EB5B8-1FE1-41E0-80AC-459222783FA7}"/>
              </a:ext>
            </a:extLst>
          </p:cNvPr>
          <p:cNvSpPr/>
          <p:nvPr/>
        </p:nvSpPr>
        <p:spPr>
          <a:xfrm>
            <a:off x="5557161" y="6952982"/>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Food processing</a:t>
            </a:r>
          </a:p>
        </p:txBody>
      </p:sp>
      <p:cxnSp>
        <p:nvCxnSpPr>
          <p:cNvPr id="7" name="Straight Connector 6">
            <a:extLst>
              <a:ext uri="{FF2B5EF4-FFF2-40B4-BE49-F238E27FC236}">
                <a16:creationId xmlns:a16="http://schemas.microsoft.com/office/drawing/2014/main" id="{0A7C638B-B5CD-9155-6356-DCF6AAE094AC}"/>
              </a:ext>
            </a:extLst>
          </p:cNvPr>
          <p:cNvCxnSpPr>
            <a:stCxn id="47" idx="3"/>
            <a:endCxn id="32" idx="1"/>
          </p:cNvCxnSpPr>
          <p:nvPr/>
        </p:nvCxnSpPr>
        <p:spPr>
          <a:xfrm flipV="1">
            <a:off x="7379901" y="7114717"/>
            <a:ext cx="1324803" cy="587638"/>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20DF0423-212F-E58D-1B71-DDD2F91C36DE}"/>
              </a:ext>
            </a:extLst>
          </p:cNvPr>
          <p:cNvSpPr>
            <a:spLocks noGrp="1"/>
          </p:cNvSpPr>
          <p:nvPr>
            <p:ph type="title"/>
          </p:nvPr>
        </p:nvSpPr>
        <p:spPr>
          <a:xfrm>
            <a:off x="3200400" y="270933"/>
            <a:ext cx="10972800" cy="706315"/>
          </a:xfrm>
        </p:spPr>
        <p:txBody>
          <a:bodyPr/>
          <a:lstStyle/>
          <a:p>
            <a:r>
              <a:rPr lang="en-US" dirty="0"/>
              <a:t>GCAM Industrial Sector</a:t>
            </a:r>
          </a:p>
        </p:txBody>
      </p:sp>
    </p:spTree>
    <p:extLst>
      <p:ext uri="{BB962C8B-B14F-4D97-AF65-F5344CB8AC3E}">
        <p14:creationId xmlns:p14="http://schemas.microsoft.com/office/powerpoint/2010/main" val="24404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D34613-CD24-40E4-9BEA-F90E69319458}"/>
              </a:ext>
            </a:extLst>
          </p:cNvPr>
          <p:cNvSpPr>
            <a:spLocks noGrp="1"/>
          </p:cNvSpPr>
          <p:nvPr>
            <p:ph type="sldNum" sz="quarter" idx="12"/>
          </p:nvPr>
        </p:nvSpPr>
        <p:spPr/>
        <p:txBody>
          <a:bodyPr/>
          <a:lstStyle/>
          <a:p>
            <a:fld id="{FE7A4BB3-E848-5A44-82DF-322201952CD8}" type="slidenum">
              <a:rPr lang="en-US" smtClean="0"/>
              <a:pPr/>
              <a:t>22</a:t>
            </a:fld>
            <a:endParaRPr lang="en-US" dirty="0"/>
          </a:p>
        </p:txBody>
      </p:sp>
      <p:pic>
        <p:nvPicPr>
          <p:cNvPr id="156" name="Picture 155">
            <a:extLst>
              <a:ext uri="{FF2B5EF4-FFF2-40B4-BE49-F238E27FC236}">
                <a16:creationId xmlns:a16="http://schemas.microsoft.com/office/drawing/2014/main" id="{7D6E89C7-F1C3-47E2-9849-0FE60CBD073C}"/>
              </a:ext>
            </a:extLst>
          </p:cNvPr>
          <p:cNvPicPr>
            <a:picLocks noChangeAspect="1"/>
          </p:cNvPicPr>
          <p:nvPr/>
        </p:nvPicPr>
        <p:blipFill rotWithShape="1">
          <a:blip r:embed="rId3"/>
          <a:srcRect l="38225" r="1"/>
          <a:stretch/>
        </p:blipFill>
        <p:spPr>
          <a:xfrm>
            <a:off x="6220047" y="1662185"/>
            <a:ext cx="5745708" cy="6181514"/>
          </a:xfrm>
          <a:prstGeom prst="rect">
            <a:avLst/>
          </a:prstGeom>
        </p:spPr>
      </p:pic>
      <p:sp>
        <p:nvSpPr>
          <p:cNvPr id="7" name="Title 6">
            <a:extLst>
              <a:ext uri="{FF2B5EF4-FFF2-40B4-BE49-F238E27FC236}">
                <a16:creationId xmlns:a16="http://schemas.microsoft.com/office/drawing/2014/main" id="{7993CB76-BF29-0EDB-696B-88A0B5929BC9}"/>
              </a:ext>
            </a:extLst>
          </p:cNvPr>
          <p:cNvSpPr>
            <a:spLocks noGrp="1"/>
          </p:cNvSpPr>
          <p:nvPr>
            <p:ph type="title"/>
          </p:nvPr>
        </p:nvSpPr>
        <p:spPr>
          <a:xfrm>
            <a:off x="3200400" y="270934"/>
            <a:ext cx="10972800" cy="822118"/>
          </a:xfrm>
        </p:spPr>
        <p:txBody>
          <a:bodyPr/>
          <a:lstStyle/>
          <a:p>
            <a:r>
              <a:rPr lang="en-US" dirty="0"/>
              <a:t>GCAM Iron and Steel Technologies</a:t>
            </a:r>
          </a:p>
        </p:txBody>
      </p:sp>
      <p:sp>
        <p:nvSpPr>
          <p:cNvPr id="8" name="Rectangle: Rounded Corners 7">
            <a:extLst>
              <a:ext uri="{FF2B5EF4-FFF2-40B4-BE49-F238E27FC236}">
                <a16:creationId xmlns:a16="http://schemas.microsoft.com/office/drawing/2014/main" id="{1EDD99C9-D09D-47CF-868E-900B85B309CD}"/>
              </a:ext>
            </a:extLst>
          </p:cNvPr>
          <p:cNvSpPr/>
          <p:nvPr/>
        </p:nvSpPr>
        <p:spPr>
          <a:xfrm>
            <a:off x="2698960" y="1672243"/>
            <a:ext cx="1819276" cy="47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rgbClr val="FFFFFF"/>
                </a:solidFill>
                <a:latin typeface="Arial"/>
              </a:rPr>
              <a:t>GCAM Industry</a:t>
            </a:r>
          </a:p>
        </p:txBody>
      </p:sp>
      <p:sp>
        <p:nvSpPr>
          <p:cNvPr id="9" name="Rectangle: Rounded Corners 8">
            <a:extLst>
              <a:ext uri="{FF2B5EF4-FFF2-40B4-BE49-F238E27FC236}">
                <a16:creationId xmlns:a16="http://schemas.microsoft.com/office/drawing/2014/main" id="{63817DC4-963A-36B7-FF1F-F6E70CA237B1}"/>
              </a:ext>
            </a:extLst>
          </p:cNvPr>
          <p:cNvSpPr/>
          <p:nvPr/>
        </p:nvSpPr>
        <p:spPr>
          <a:xfrm>
            <a:off x="2698960" y="2367568"/>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Iron &amp; Steel</a:t>
            </a:r>
          </a:p>
        </p:txBody>
      </p:sp>
      <p:sp>
        <p:nvSpPr>
          <p:cNvPr id="10" name="Rectangle: Rounded Corners 9">
            <a:extLst>
              <a:ext uri="{FF2B5EF4-FFF2-40B4-BE49-F238E27FC236}">
                <a16:creationId xmlns:a16="http://schemas.microsoft.com/office/drawing/2014/main" id="{3FB4F32D-AEAA-3F79-4598-77BF39420852}"/>
              </a:ext>
            </a:extLst>
          </p:cNvPr>
          <p:cNvSpPr/>
          <p:nvPr/>
        </p:nvSpPr>
        <p:spPr>
          <a:xfrm>
            <a:off x="2698960" y="3416284"/>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Chemicals</a:t>
            </a:r>
          </a:p>
        </p:txBody>
      </p:sp>
      <p:sp>
        <p:nvSpPr>
          <p:cNvPr id="11" name="Rectangle: Rounded Corners 10">
            <a:extLst>
              <a:ext uri="{FF2B5EF4-FFF2-40B4-BE49-F238E27FC236}">
                <a16:creationId xmlns:a16="http://schemas.microsoft.com/office/drawing/2014/main" id="{04099401-A49E-FC24-9A41-E629463C9A87}"/>
              </a:ext>
            </a:extLst>
          </p:cNvPr>
          <p:cNvSpPr/>
          <p:nvPr/>
        </p:nvSpPr>
        <p:spPr>
          <a:xfrm>
            <a:off x="2698960" y="4495146"/>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Aluminum</a:t>
            </a:r>
          </a:p>
        </p:txBody>
      </p:sp>
      <p:sp>
        <p:nvSpPr>
          <p:cNvPr id="12" name="Rectangle: Rounded Corners 11">
            <a:extLst>
              <a:ext uri="{FF2B5EF4-FFF2-40B4-BE49-F238E27FC236}">
                <a16:creationId xmlns:a16="http://schemas.microsoft.com/office/drawing/2014/main" id="{A6E62262-6557-9A33-B121-992620173433}"/>
              </a:ext>
            </a:extLst>
          </p:cNvPr>
          <p:cNvSpPr/>
          <p:nvPr/>
        </p:nvSpPr>
        <p:spPr>
          <a:xfrm>
            <a:off x="2698960" y="5025043"/>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Construction</a:t>
            </a:r>
          </a:p>
        </p:txBody>
      </p:sp>
      <p:sp>
        <p:nvSpPr>
          <p:cNvPr id="13" name="Rectangle: Rounded Corners 12">
            <a:extLst>
              <a:ext uri="{FF2B5EF4-FFF2-40B4-BE49-F238E27FC236}">
                <a16:creationId xmlns:a16="http://schemas.microsoft.com/office/drawing/2014/main" id="{0D520B0F-A418-662C-D1FD-B5AF96CC6AA8}"/>
              </a:ext>
            </a:extLst>
          </p:cNvPr>
          <p:cNvSpPr/>
          <p:nvPr/>
        </p:nvSpPr>
        <p:spPr>
          <a:xfrm>
            <a:off x="2698960" y="5558443"/>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Mining </a:t>
            </a:r>
          </a:p>
          <a:p>
            <a:pPr algn="ctr" defTabSz="914291"/>
            <a:r>
              <a:rPr lang="en-US" sz="1500" dirty="0">
                <a:solidFill>
                  <a:schemeClr val="tx1"/>
                </a:solidFill>
                <a:latin typeface="Arial"/>
              </a:rPr>
              <a:t>Energy Use</a:t>
            </a:r>
          </a:p>
        </p:txBody>
      </p:sp>
      <p:sp>
        <p:nvSpPr>
          <p:cNvPr id="14" name="Rectangle: Rounded Corners 13">
            <a:extLst>
              <a:ext uri="{FF2B5EF4-FFF2-40B4-BE49-F238E27FC236}">
                <a16:creationId xmlns:a16="http://schemas.microsoft.com/office/drawing/2014/main" id="{F03DCECC-8568-0C81-C9A8-63FB91598AEE}"/>
              </a:ext>
            </a:extLst>
          </p:cNvPr>
          <p:cNvSpPr/>
          <p:nvPr/>
        </p:nvSpPr>
        <p:spPr>
          <a:xfrm>
            <a:off x="2698960" y="6091843"/>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Agricultural Energy Use </a:t>
            </a:r>
          </a:p>
        </p:txBody>
      </p:sp>
      <p:sp>
        <p:nvSpPr>
          <p:cNvPr id="15" name="Rectangle: Rounded Corners 14">
            <a:extLst>
              <a:ext uri="{FF2B5EF4-FFF2-40B4-BE49-F238E27FC236}">
                <a16:creationId xmlns:a16="http://schemas.microsoft.com/office/drawing/2014/main" id="{D20006BA-049D-14B7-573C-C77285DC45ED}"/>
              </a:ext>
            </a:extLst>
          </p:cNvPr>
          <p:cNvSpPr/>
          <p:nvPr/>
        </p:nvSpPr>
        <p:spPr>
          <a:xfrm>
            <a:off x="2698960" y="6628419"/>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Pulp and paper</a:t>
            </a:r>
          </a:p>
        </p:txBody>
      </p:sp>
      <p:sp>
        <p:nvSpPr>
          <p:cNvPr id="16" name="Rectangle: Rounded Corners 15">
            <a:extLst>
              <a:ext uri="{FF2B5EF4-FFF2-40B4-BE49-F238E27FC236}">
                <a16:creationId xmlns:a16="http://schemas.microsoft.com/office/drawing/2014/main" id="{74A2FE94-E21E-E234-CB90-6D729DCDC367}"/>
              </a:ext>
            </a:extLst>
          </p:cNvPr>
          <p:cNvSpPr/>
          <p:nvPr/>
        </p:nvSpPr>
        <p:spPr>
          <a:xfrm>
            <a:off x="2298910" y="1557656"/>
            <a:ext cx="2743200" cy="6725107"/>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endParaRPr lang="en-US" sz="1500" dirty="0">
              <a:solidFill>
                <a:srgbClr val="FFFFFF"/>
              </a:solidFill>
              <a:latin typeface="Arial"/>
            </a:endParaRPr>
          </a:p>
        </p:txBody>
      </p:sp>
      <p:sp>
        <p:nvSpPr>
          <p:cNvPr id="17" name="Rectangle: Rounded Corners 16">
            <a:extLst>
              <a:ext uri="{FF2B5EF4-FFF2-40B4-BE49-F238E27FC236}">
                <a16:creationId xmlns:a16="http://schemas.microsoft.com/office/drawing/2014/main" id="{B5476200-4AE9-B5B9-6484-A9D092E8AEB8}"/>
              </a:ext>
            </a:extLst>
          </p:cNvPr>
          <p:cNvSpPr/>
          <p:nvPr/>
        </p:nvSpPr>
        <p:spPr>
          <a:xfrm>
            <a:off x="2698960" y="7673803"/>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Other industry</a:t>
            </a:r>
          </a:p>
        </p:txBody>
      </p:sp>
      <p:sp>
        <p:nvSpPr>
          <p:cNvPr id="18" name="Rectangle: Rounded Corners 17">
            <a:extLst>
              <a:ext uri="{FF2B5EF4-FFF2-40B4-BE49-F238E27FC236}">
                <a16:creationId xmlns:a16="http://schemas.microsoft.com/office/drawing/2014/main" id="{0F56D636-BED4-D5B4-34EE-C06D0F69C0D1}"/>
              </a:ext>
            </a:extLst>
          </p:cNvPr>
          <p:cNvSpPr/>
          <p:nvPr/>
        </p:nvSpPr>
        <p:spPr>
          <a:xfrm>
            <a:off x="2698960" y="2888584"/>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Cement </a:t>
            </a:r>
          </a:p>
        </p:txBody>
      </p:sp>
      <p:sp>
        <p:nvSpPr>
          <p:cNvPr id="19" name="Rectangle: Rounded Corners 18">
            <a:extLst>
              <a:ext uri="{FF2B5EF4-FFF2-40B4-BE49-F238E27FC236}">
                <a16:creationId xmlns:a16="http://schemas.microsoft.com/office/drawing/2014/main" id="{4C013F0D-1CBD-4BA0-A2A4-6E621582AEEC}"/>
              </a:ext>
            </a:extLst>
          </p:cNvPr>
          <p:cNvSpPr/>
          <p:nvPr/>
        </p:nvSpPr>
        <p:spPr>
          <a:xfrm>
            <a:off x="2698960" y="3936982"/>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Fertilizer</a:t>
            </a:r>
          </a:p>
        </p:txBody>
      </p:sp>
      <p:sp>
        <p:nvSpPr>
          <p:cNvPr id="20" name="Rectangle: Rounded Corners 19">
            <a:extLst>
              <a:ext uri="{FF2B5EF4-FFF2-40B4-BE49-F238E27FC236}">
                <a16:creationId xmlns:a16="http://schemas.microsoft.com/office/drawing/2014/main" id="{1BEC5F2F-7729-342F-5717-4BC4617CD3A1}"/>
              </a:ext>
            </a:extLst>
          </p:cNvPr>
          <p:cNvSpPr/>
          <p:nvPr/>
        </p:nvSpPr>
        <p:spPr>
          <a:xfrm>
            <a:off x="2695496" y="7162555"/>
            <a:ext cx="1819276" cy="476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1"/>
            <a:r>
              <a:rPr lang="en-US" sz="1500" dirty="0">
                <a:solidFill>
                  <a:schemeClr val="tx1"/>
                </a:solidFill>
                <a:latin typeface="Arial"/>
              </a:rPr>
              <a:t>Food processing</a:t>
            </a:r>
          </a:p>
        </p:txBody>
      </p:sp>
      <p:cxnSp>
        <p:nvCxnSpPr>
          <p:cNvPr id="22" name="Straight Connector 21">
            <a:extLst>
              <a:ext uri="{FF2B5EF4-FFF2-40B4-BE49-F238E27FC236}">
                <a16:creationId xmlns:a16="http://schemas.microsoft.com/office/drawing/2014/main" id="{CB5F2632-C1F5-8E46-89AD-82E0EDD443F6}"/>
              </a:ext>
            </a:extLst>
          </p:cNvPr>
          <p:cNvCxnSpPr>
            <a:cxnSpLocks/>
            <a:stCxn id="9" idx="3"/>
          </p:cNvCxnSpPr>
          <p:nvPr/>
        </p:nvCxnSpPr>
        <p:spPr>
          <a:xfrm>
            <a:off x="4518236" y="2605693"/>
            <a:ext cx="1701811" cy="403321"/>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93733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rnfigUCD.jpeg">
            <a:extLst>
              <a:ext uri="{FF2B5EF4-FFF2-40B4-BE49-F238E27FC236}">
                <a16:creationId xmlns:a16="http://schemas.microsoft.com/office/drawing/2014/main" id="{6BE52393-D308-8DB5-E08F-0A363DD716C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43728" y="3910118"/>
            <a:ext cx="9402061" cy="4048547"/>
          </a:xfrm>
          <a:prstGeom prst="rect">
            <a:avLst/>
          </a:prstGeom>
        </p:spPr>
      </p:pic>
      <p:sp>
        <p:nvSpPr>
          <p:cNvPr id="4" name="Slide Number Placeholder 3">
            <a:extLst>
              <a:ext uri="{FF2B5EF4-FFF2-40B4-BE49-F238E27FC236}">
                <a16:creationId xmlns:a16="http://schemas.microsoft.com/office/drawing/2014/main" id="{8B9EFB3B-AE83-4390-8D43-4214E580394E}"/>
              </a:ext>
            </a:extLst>
          </p:cNvPr>
          <p:cNvSpPr>
            <a:spLocks noGrp="1"/>
          </p:cNvSpPr>
          <p:nvPr>
            <p:ph type="sldNum" sz="quarter" idx="12"/>
          </p:nvPr>
        </p:nvSpPr>
        <p:spPr/>
        <p:txBody>
          <a:bodyPr/>
          <a:lstStyle/>
          <a:p>
            <a:fld id="{5455B396-8804-46D5-8B76-B98252BC9C5D}" type="slidenum">
              <a:rPr lang="en-US" smtClean="0"/>
              <a:t>23</a:t>
            </a:fld>
            <a:endParaRPr lang="en-US"/>
          </a:p>
        </p:txBody>
      </p:sp>
      <p:sp>
        <p:nvSpPr>
          <p:cNvPr id="8" name="Title 7">
            <a:extLst>
              <a:ext uri="{FF2B5EF4-FFF2-40B4-BE49-F238E27FC236}">
                <a16:creationId xmlns:a16="http://schemas.microsoft.com/office/drawing/2014/main" id="{0531890B-6A89-4BEE-BA4E-8187C2547F7A}"/>
              </a:ext>
            </a:extLst>
          </p:cNvPr>
          <p:cNvSpPr>
            <a:spLocks noGrp="1"/>
          </p:cNvSpPr>
          <p:nvPr>
            <p:ph type="title"/>
          </p:nvPr>
        </p:nvSpPr>
        <p:spPr>
          <a:xfrm>
            <a:off x="3200400" y="270933"/>
            <a:ext cx="10972800" cy="728527"/>
          </a:xfrm>
        </p:spPr>
        <p:txBody>
          <a:bodyPr/>
          <a:lstStyle/>
          <a:p>
            <a:r>
              <a:rPr lang="en-US" sz="4320" b="1" dirty="0">
                <a:solidFill>
                  <a:srgbClr val="D57500"/>
                </a:solidFill>
                <a:cs typeface="Arial"/>
              </a:rPr>
              <a:t>GCAM Transportation</a:t>
            </a:r>
            <a:endParaRPr lang="en-US" dirty="0"/>
          </a:p>
        </p:txBody>
      </p:sp>
      <p:sp>
        <p:nvSpPr>
          <p:cNvPr id="12" name="Content Placeholder 11">
            <a:extLst>
              <a:ext uri="{FF2B5EF4-FFF2-40B4-BE49-F238E27FC236}">
                <a16:creationId xmlns:a16="http://schemas.microsoft.com/office/drawing/2014/main" id="{C5AECD67-5EA5-5BD5-9A19-F88067B11337}"/>
              </a:ext>
            </a:extLst>
          </p:cNvPr>
          <p:cNvSpPr>
            <a:spLocks noGrp="1"/>
          </p:cNvSpPr>
          <p:nvPr>
            <p:ph sz="quarter" idx="20"/>
          </p:nvPr>
        </p:nvSpPr>
        <p:spPr>
          <a:xfrm>
            <a:off x="1371600" y="1500902"/>
            <a:ext cx="12907926" cy="2780414"/>
          </a:xfrm>
        </p:spPr>
        <p:txBody>
          <a:bodyPr/>
          <a:lstStyle/>
          <a:p>
            <a:r>
              <a:rPr lang="en-US" sz="2400" dirty="0"/>
              <a:t>The transportation sector in GCAM is subdivided into four final demands: long-distance passenger air travel, (other) passenger travel, international freight shipping, and (other) freight</a:t>
            </a:r>
          </a:p>
          <a:p>
            <a:r>
              <a:rPr lang="en-US" sz="2400" dirty="0"/>
              <a:t>The passenger sector includes competition across different modes (e.g., road, rail), sub-modes (e.g., bus, light duty vehicle), size classes, and drivetrain technologies</a:t>
            </a:r>
          </a:p>
          <a:p>
            <a:r>
              <a:rPr lang="en-US" sz="2400" dirty="0"/>
              <a:t>The choice among modes of transportation in the passenger sector is a function of the cost of travel, the time it takes, and income</a:t>
            </a:r>
          </a:p>
          <a:p>
            <a:endParaRPr lang="en-US" sz="2400" dirty="0"/>
          </a:p>
        </p:txBody>
      </p:sp>
      <p:cxnSp>
        <p:nvCxnSpPr>
          <p:cNvPr id="35" name="Straight Connector 34">
            <a:extLst>
              <a:ext uri="{FF2B5EF4-FFF2-40B4-BE49-F238E27FC236}">
                <a16:creationId xmlns:a16="http://schemas.microsoft.com/office/drawing/2014/main" id="{097B8E6C-3587-4B0A-B84E-B8602E1F71EE}"/>
              </a:ext>
            </a:extLst>
          </p:cNvPr>
          <p:cNvCxnSpPr>
            <a:cxnSpLocks/>
          </p:cNvCxnSpPr>
          <p:nvPr/>
        </p:nvCxnSpPr>
        <p:spPr>
          <a:xfrm>
            <a:off x="9159389" y="2948002"/>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Content Placeholder 11">
            <a:extLst>
              <a:ext uri="{FF2B5EF4-FFF2-40B4-BE49-F238E27FC236}">
                <a16:creationId xmlns:a16="http://schemas.microsoft.com/office/drawing/2014/main" id="{F0E7BA31-3803-A3F3-5EF2-01FA0A69F681}"/>
              </a:ext>
            </a:extLst>
          </p:cNvPr>
          <p:cNvSpPr txBox="1">
            <a:spLocks/>
          </p:cNvSpPr>
          <p:nvPr/>
        </p:nvSpPr>
        <p:spPr>
          <a:xfrm>
            <a:off x="1371600" y="4204735"/>
            <a:ext cx="4019107" cy="3546277"/>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400" dirty="0"/>
              <a:t>The demand for transportation services (e.g., passenger-km, </a:t>
            </a:r>
            <a:r>
              <a:rPr lang="en-US" sz="2400" dirty="0" err="1"/>
              <a:t>tonne</a:t>
            </a:r>
            <a:r>
              <a:rPr lang="en-US" sz="2400" dirty="0"/>
              <a:t>-km) in region is a function of per-capita GDP, income elasticity, service price, price elasticity, and population growth</a:t>
            </a:r>
          </a:p>
        </p:txBody>
      </p:sp>
    </p:spTree>
    <p:extLst>
      <p:ext uri="{BB962C8B-B14F-4D97-AF65-F5344CB8AC3E}">
        <p14:creationId xmlns:p14="http://schemas.microsoft.com/office/powerpoint/2010/main" val="3293191847"/>
      </p:ext>
    </p:extLst>
  </p:cSld>
  <p:clrMapOvr>
    <a:masterClrMapping/>
  </p:clrMapOvr>
  <mc:AlternateContent xmlns:mc="http://schemas.openxmlformats.org/markup-compatibility/2006" xmlns:p14="http://schemas.microsoft.com/office/powerpoint/2010/main">
    <mc:Choice Requires="p14">
      <p:transition spd="slow" p14:dur="2000" advTm="112022"/>
    </mc:Choice>
    <mc:Fallback xmlns="">
      <p:transition spd="slow" advTm="1120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3D0FD-2081-E515-4AFF-4878DBAAAFA4}"/>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9F59AF16-A88F-2501-15DA-8489F77C4DCF}"/>
              </a:ext>
            </a:extLst>
          </p:cNvPr>
          <p:cNvSpPr>
            <a:spLocks noGrp="1"/>
          </p:cNvSpPr>
          <p:nvPr>
            <p:ph type="title"/>
          </p:nvPr>
        </p:nvSpPr>
        <p:spPr/>
        <p:txBody>
          <a:bodyPr/>
          <a:lstStyle/>
          <a:p>
            <a:r>
              <a:rPr lang="en-US" dirty="0"/>
              <a:t>GCAM Buildings</a:t>
            </a:r>
          </a:p>
        </p:txBody>
      </p:sp>
      <p:sp>
        <p:nvSpPr>
          <p:cNvPr id="4" name="Content Placeholder 3">
            <a:extLst>
              <a:ext uri="{FF2B5EF4-FFF2-40B4-BE49-F238E27FC236}">
                <a16:creationId xmlns:a16="http://schemas.microsoft.com/office/drawing/2014/main" id="{0B4AFE0C-12D6-0A64-3783-A48558B5333E}"/>
              </a:ext>
            </a:extLst>
          </p:cNvPr>
          <p:cNvSpPr>
            <a:spLocks noGrp="1"/>
          </p:cNvSpPr>
          <p:nvPr>
            <p:ph sz="quarter" idx="20"/>
          </p:nvPr>
        </p:nvSpPr>
        <p:spPr>
          <a:xfrm>
            <a:off x="1371600" y="2057399"/>
            <a:ext cx="12801600" cy="5901268"/>
          </a:xfrm>
        </p:spPr>
        <p:txBody>
          <a:bodyPr/>
          <a:lstStyle/>
          <a:p>
            <a:r>
              <a:rPr lang="en-US" dirty="0"/>
              <a:t>GCAM disaggregates the building sector into residential and commercial sectors and models three aggregate services (heating, cooling, and other). </a:t>
            </a:r>
          </a:p>
          <a:p>
            <a:endParaRPr lang="en-US" dirty="0"/>
          </a:p>
          <a:p>
            <a:r>
              <a:rPr lang="en-US" dirty="0"/>
              <a:t>Within each region, each type of building and each service includes different mix of fuels supplying energy</a:t>
            </a:r>
          </a:p>
          <a:p>
            <a:endParaRPr lang="en-US" dirty="0"/>
          </a:p>
          <a:p>
            <a:r>
              <a:rPr lang="en-US" dirty="0"/>
              <a:t>Demand for energy and floorspace satiates as income increases</a:t>
            </a:r>
          </a:p>
          <a:p>
            <a:endParaRPr lang="en-US" dirty="0"/>
          </a:p>
          <a:p>
            <a:r>
              <a:rPr lang="en-US" dirty="0"/>
              <a:t>Satiation level of building energy service demand per unit floorspace is a function of HDD/CDD, building shell conductance, floor-to-surface ratio of buildings, and internal gain heat from other building services</a:t>
            </a:r>
          </a:p>
          <a:p>
            <a:endParaRPr lang="en-US" dirty="0"/>
          </a:p>
          <a:p>
            <a:endParaRPr lang="en-US" dirty="0"/>
          </a:p>
          <a:p>
            <a:endParaRPr lang="en-US" dirty="0"/>
          </a:p>
        </p:txBody>
      </p:sp>
    </p:spTree>
    <p:extLst>
      <p:ext uri="{BB962C8B-B14F-4D97-AF65-F5344CB8AC3E}">
        <p14:creationId xmlns:p14="http://schemas.microsoft.com/office/powerpoint/2010/main" val="37536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ED18DF-5A18-8882-C70A-6D9AD56447C1}"/>
              </a:ext>
            </a:extLst>
          </p:cNvPr>
          <p:cNvPicPr>
            <a:picLocks noChangeAspect="1"/>
          </p:cNvPicPr>
          <p:nvPr/>
        </p:nvPicPr>
        <p:blipFill>
          <a:blip r:embed="rId3"/>
          <a:stretch>
            <a:fillRect/>
          </a:stretch>
        </p:blipFill>
        <p:spPr>
          <a:xfrm>
            <a:off x="6431726" y="827315"/>
            <a:ext cx="7889146" cy="3768154"/>
          </a:xfrm>
          <a:prstGeom prst="rect">
            <a:avLst/>
          </a:prstGeom>
        </p:spPr>
      </p:pic>
      <p:sp>
        <p:nvSpPr>
          <p:cNvPr id="11" name="Arrow: Curved Down 10">
            <a:extLst>
              <a:ext uri="{FF2B5EF4-FFF2-40B4-BE49-F238E27FC236}">
                <a16:creationId xmlns:a16="http://schemas.microsoft.com/office/drawing/2014/main" id="{D70F69E8-05AA-2468-3E4F-70C3BFB5CD23}"/>
              </a:ext>
            </a:extLst>
          </p:cNvPr>
          <p:cNvSpPr/>
          <p:nvPr/>
        </p:nvSpPr>
        <p:spPr>
          <a:xfrm rot="16200000">
            <a:off x="2893813" y="2449667"/>
            <a:ext cx="4885510" cy="2468111"/>
          </a:xfrm>
          <a:prstGeom prst="curvedDownArrow">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36"/>
            <a:endParaRPr lang="en-US" sz="2592">
              <a:solidFill>
                <a:srgbClr val="616265"/>
              </a:solidFill>
              <a:latin typeface="Arial"/>
            </a:endParaRPr>
          </a:p>
        </p:txBody>
      </p:sp>
      <p:sp>
        <p:nvSpPr>
          <p:cNvPr id="2" name="Slide Number Placeholder 1">
            <a:extLst>
              <a:ext uri="{FF2B5EF4-FFF2-40B4-BE49-F238E27FC236}">
                <a16:creationId xmlns:a16="http://schemas.microsoft.com/office/drawing/2014/main" id="{5DD0A2D6-F5E6-302A-876D-1B78F53B486D}"/>
              </a:ext>
            </a:extLst>
          </p:cNvPr>
          <p:cNvSpPr>
            <a:spLocks noGrp="1"/>
          </p:cNvSpPr>
          <p:nvPr>
            <p:ph type="sldNum" sz="quarter" idx="12"/>
          </p:nvPr>
        </p:nvSpPr>
        <p:spPr/>
        <p:txBody>
          <a:bodyPr/>
          <a:lstStyle/>
          <a:p>
            <a:pPr defTabSz="1097236"/>
            <a:fld id="{FE7A4BB3-E848-5A44-82DF-322201952CD8}" type="slidenum">
              <a:rPr lang="en-US"/>
              <a:pPr defTabSz="1097236"/>
              <a:t>25</a:t>
            </a:fld>
            <a:endParaRPr lang="en-US" dirty="0"/>
          </a:p>
        </p:txBody>
      </p:sp>
      <p:sp>
        <p:nvSpPr>
          <p:cNvPr id="3" name="Title 2">
            <a:extLst>
              <a:ext uri="{FF2B5EF4-FFF2-40B4-BE49-F238E27FC236}">
                <a16:creationId xmlns:a16="http://schemas.microsoft.com/office/drawing/2014/main" id="{647446BF-C4A3-40E4-0294-49E2E4EEC933}"/>
              </a:ext>
            </a:extLst>
          </p:cNvPr>
          <p:cNvSpPr>
            <a:spLocks noGrp="1"/>
          </p:cNvSpPr>
          <p:nvPr>
            <p:ph type="title"/>
          </p:nvPr>
        </p:nvSpPr>
        <p:spPr>
          <a:xfrm>
            <a:off x="3154558" y="139951"/>
            <a:ext cx="4114800" cy="556381"/>
          </a:xfrm>
        </p:spPr>
        <p:txBody>
          <a:bodyPr/>
          <a:lstStyle/>
          <a:p>
            <a:r>
              <a:rPr lang="en-US" dirty="0"/>
              <a:t>GCAM Industry</a:t>
            </a:r>
          </a:p>
        </p:txBody>
      </p:sp>
      <p:sp>
        <p:nvSpPr>
          <p:cNvPr id="10" name="TextBox 9">
            <a:extLst>
              <a:ext uri="{FF2B5EF4-FFF2-40B4-BE49-F238E27FC236}">
                <a16:creationId xmlns:a16="http://schemas.microsoft.com/office/drawing/2014/main" id="{81B135AC-1A7E-C1AA-8AAE-91B822501F62}"/>
              </a:ext>
            </a:extLst>
          </p:cNvPr>
          <p:cNvSpPr txBox="1"/>
          <p:nvPr/>
        </p:nvSpPr>
        <p:spPr>
          <a:xfrm>
            <a:off x="9714098" y="4048253"/>
            <a:ext cx="1615648" cy="523220"/>
          </a:xfrm>
          <a:prstGeom prst="rect">
            <a:avLst/>
          </a:prstGeom>
          <a:noFill/>
        </p:spPr>
        <p:txBody>
          <a:bodyPr wrap="square" rtlCol="0">
            <a:spAutoFit/>
          </a:bodyPr>
          <a:lstStyle/>
          <a:p>
            <a:pPr algn="ctr" defTabSz="1097236"/>
            <a:r>
              <a:rPr lang="en-US" sz="2800" dirty="0">
                <a:solidFill>
                  <a:srgbClr val="D77600"/>
                </a:solidFill>
                <a:latin typeface="Arial"/>
              </a:rPr>
              <a:t>Energy</a:t>
            </a:r>
            <a:endParaRPr lang="en-US" sz="2592" dirty="0">
              <a:solidFill>
                <a:srgbClr val="D77600"/>
              </a:solidFill>
              <a:latin typeface="Arial"/>
            </a:endParaRPr>
          </a:p>
        </p:txBody>
      </p:sp>
      <p:sp>
        <p:nvSpPr>
          <p:cNvPr id="18" name="Arrow: Curved Down 17">
            <a:extLst>
              <a:ext uri="{FF2B5EF4-FFF2-40B4-BE49-F238E27FC236}">
                <a16:creationId xmlns:a16="http://schemas.microsoft.com/office/drawing/2014/main" id="{32BD049E-0104-B3D6-854E-7338149ED690}"/>
              </a:ext>
            </a:extLst>
          </p:cNvPr>
          <p:cNvSpPr/>
          <p:nvPr/>
        </p:nvSpPr>
        <p:spPr>
          <a:xfrm rot="20657024" flipV="1">
            <a:off x="6635739" y="3939793"/>
            <a:ext cx="8422432" cy="3341653"/>
          </a:xfrm>
          <a:prstGeom prst="curvedDownArrow">
            <a:avLst>
              <a:gd name="adj1" fmla="val 19239"/>
              <a:gd name="adj2" fmla="val 43015"/>
              <a:gd name="adj3" fmla="val 25000"/>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36"/>
            <a:endParaRPr lang="en-US" sz="2592">
              <a:solidFill>
                <a:srgbClr val="616265"/>
              </a:solidFill>
              <a:latin typeface="Arial"/>
            </a:endParaRPr>
          </a:p>
        </p:txBody>
      </p:sp>
      <p:pic>
        <p:nvPicPr>
          <p:cNvPr id="7" name="Picture 6">
            <a:extLst>
              <a:ext uri="{FF2B5EF4-FFF2-40B4-BE49-F238E27FC236}">
                <a16:creationId xmlns:a16="http://schemas.microsoft.com/office/drawing/2014/main" id="{FB0E1971-9455-CAAC-9C09-A50AEB514CB3}"/>
              </a:ext>
            </a:extLst>
          </p:cNvPr>
          <p:cNvPicPr>
            <a:picLocks noChangeAspect="1"/>
          </p:cNvPicPr>
          <p:nvPr/>
        </p:nvPicPr>
        <p:blipFill>
          <a:blip r:embed="rId4"/>
          <a:stretch>
            <a:fillRect/>
          </a:stretch>
        </p:blipFill>
        <p:spPr>
          <a:xfrm>
            <a:off x="1271034" y="4004247"/>
            <a:ext cx="5864860" cy="4005419"/>
          </a:xfrm>
          <a:prstGeom prst="rect">
            <a:avLst/>
          </a:prstGeom>
          <a:ln>
            <a:solidFill>
              <a:srgbClr val="00B050"/>
            </a:solidFill>
          </a:ln>
        </p:spPr>
      </p:pic>
      <p:sp>
        <p:nvSpPr>
          <p:cNvPr id="9" name="TextBox 8">
            <a:extLst>
              <a:ext uri="{FF2B5EF4-FFF2-40B4-BE49-F238E27FC236}">
                <a16:creationId xmlns:a16="http://schemas.microsoft.com/office/drawing/2014/main" id="{36AFE21B-DCD0-9DEA-C1B7-08F51B5DB233}"/>
              </a:ext>
            </a:extLst>
          </p:cNvPr>
          <p:cNvSpPr txBox="1"/>
          <p:nvPr/>
        </p:nvSpPr>
        <p:spPr>
          <a:xfrm>
            <a:off x="4203464" y="3902434"/>
            <a:ext cx="2800768" cy="890115"/>
          </a:xfrm>
          <a:prstGeom prst="rect">
            <a:avLst/>
          </a:prstGeom>
          <a:noFill/>
        </p:spPr>
        <p:txBody>
          <a:bodyPr wrap="square" rtlCol="0">
            <a:spAutoFit/>
          </a:bodyPr>
          <a:lstStyle/>
          <a:p>
            <a:pPr defTabSz="1097236"/>
            <a:r>
              <a:rPr lang="en-US" sz="2592" dirty="0">
                <a:solidFill>
                  <a:srgbClr val="00B050"/>
                </a:solidFill>
                <a:latin typeface="Arial"/>
              </a:rPr>
              <a:t>Agriculture-Land-Use</a:t>
            </a:r>
          </a:p>
        </p:txBody>
      </p:sp>
      <p:sp>
        <p:nvSpPr>
          <p:cNvPr id="20" name="TextBox 19">
            <a:extLst>
              <a:ext uri="{FF2B5EF4-FFF2-40B4-BE49-F238E27FC236}">
                <a16:creationId xmlns:a16="http://schemas.microsoft.com/office/drawing/2014/main" id="{B095A08C-B87E-68A2-6952-163315A3E4EF}"/>
              </a:ext>
            </a:extLst>
          </p:cNvPr>
          <p:cNvSpPr txBox="1"/>
          <p:nvPr/>
        </p:nvSpPr>
        <p:spPr>
          <a:xfrm>
            <a:off x="8099709" y="4726452"/>
            <a:ext cx="5259657" cy="2246769"/>
          </a:xfrm>
          <a:prstGeom prst="rect">
            <a:avLst/>
          </a:prstGeom>
          <a:noFill/>
        </p:spPr>
        <p:txBody>
          <a:bodyPr wrap="square" rtlCol="0">
            <a:spAutoFit/>
          </a:bodyPr>
          <a:lstStyle/>
          <a:p>
            <a:pPr marL="342887" indent="-342887" defTabSz="1097236">
              <a:buFont typeface="Arial" panose="020B0604020202020204" pitchFamily="34" charset="0"/>
              <a:buChar char="•"/>
            </a:pPr>
            <a:r>
              <a:rPr lang="en-US" sz="2000" dirty="0">
                <a:solidFill>
                  <a:srgbClr val="616265"/>
                </a:solidFill>
                <a:latin typeface="Arial"/>
              </a:rPr>
              <a:t>Energy and agriculture-land-use strongly interact.</a:t>
            </a:r>
          </a:p>
          <a:p>
            <a:pPr marL="891504" lvl="1" indent="-342887" defTabSz="1097236">
              <a:buFont typeface="Arial" panose="020B0604020202020204" pitchFamily="34" charset="0"/>
              <a:buChar char="•"/>
            </a:pPr>
            <a:r>
              <a:rPr lang="en-US" sz="2000" dirty="0">
                <a:solidFill>
                  <a:srgbClr val="616265"/>
                </a:solidFill>
                <a:latin typeface="Arial"/>
              </a:rPr>
              <a:t>Bioenergy</a:t>
            </a:r>
          </a:p>
          <a:p>
            <a:pPr marL="891504" lvl="1" indent="-342887" defTabSz="1097236">
              <a:buFont typeface="Arial" panose="020B0604020202020204" pitchFamily="34" charset="0"/>
              <a:buChar char="•"/>
            </a:pPr>
            <a:r>
              <a:rPr lang="en-US" sz="2000" dirty="0">
                <a:solidFill>
                  <a:srgbClr val="616265"/>
                </a:solidFill>
                <a:latin typeface="Arial"/>
              </a:rPr>
              <a:t>Pulp &amp; Paper</a:t>
            </a:r>
          </a:p>
          <a:p>
            <a:pPr marL="891504" lvl="1" indent="-342887" defTabSz="1097236">
              <a:buFont typeface="Arial" panose="020B0604020202020204" pitchFamily="34" charset="0"/>
              <a:buChar char="•"/>
            </a:pPr>
            <a:r>
              <a:rPr lang="en-US" sz="2000" dirty="0">
                <a:solidFill>
                  <a:srgbClr val="616265"/>
                </a:solidFill>
                <a:latin typeface="Arial"/>
              </a:rPr>
              <a:t>Food Processing</a:t>
            </a:r>
          </a:p>
          <a:p>
            <a:pPr marL="891504" lvl="1" indent="-342887" defTabSz="1097236">
              <a:buFont typeface="Arial" panose="020B0604020202020204" pitchFamily="34" charset="0"/>
              <a:buChar char="•"/>
            </a:pPr>
            <a:r>
              <a:rPr lang="en-US" sz="2000" dirty="0">
                <a:solidFill>
                  <a:srgbClr val="616265"/>
                </a:solidFill>
                <a:latin typeface="Arial"/>
              </a:rPr>
              <a:t>Fertilizers</a:t>
            </a:r>
          </a:p>
          <a:p>
            <a:pPr defTabSz="1097236"/>
            <a:endParaRPr lang="en-US" sz="2000" dirty="0">
              <a:solidFill>
                <a:srgbClr val="616265"/>
              </a:solidFill>
              <a:latin typeface="Arial"/>
            </a:endParaRPr>
          </a:p>
        </p:txBody>
      </p:sp>
    </p:spTree>
    <p:extLst>
      <p:ext uri="{BB962C8B-B14F-4D97-AF65-F5344CB8AC3E}">
        <p14:creationId xmlns:p14="http://schemas.microsoft.com/office/powerpoint/2010/main" val="2738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DC016-FBC3-8B8B-7ACB-70ED55B3B255}"/>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A868DE75-C5B3-3C23-96DD-C591345CC8CE}"/>
              </a:ext>
            </a:extLst>
          </p:cNvPr>
          <p:cNvSpPr>
            <a:spLocks noGrp="1"/>
          </p:cNvSpPr>
          <p:nvPr>
            <p:ph type="title"/>
          </p:nvPr>
        </p:nvSpPr>
        <p:spPr/>
        <p:txBody>
          <a:bodyPr/>
          <a:lstStyle/>
          <a:p>
            <a:r>
              <a:rPr lang="en-US" dirty="0"/>
              <a:t>GCAM example results from Reference, RCP 2.6. RCP 1.9: Electricity Generation</a:t>
            </a:r>
          </a:p>
        </p:txBody>
      </p:sp>
      <p:pic>
        <p:nvPicPr>
          <p:cNvPr id="5" name="Picture 4" descr="Chart, bar chart&#10;&#10;Description automatically generated">
            <a:extLst>
              <a:ext uri="{FF2B5EF4-FFF2-40B4-BE49-F238E27FC236}">
                <a16:creationId xmlns:a16="http://schemas.microsoft.com/office/drawing/2014/main" id="{84C7ABBD-6DB1-4651-ADC7-C3BB2016C80D}"/>
              </a:ext>
            </a:extLst>
          </p:cNvPr>
          <p:cNvPicPr>
            <a:picLocks noChangeAspect="1"/>
          </p:cNvPicPr>
          <p:nvPr/>
        </p:nvPicPr>
        <p:blipFill rotWithShape="1">
          <a:blip r:embed="rId2">
            <a:extLst>
              <a:ext uri="{28A0092B-C50C-407E-A947-70E740481C1C}">
                <a14:useLocalDpi xmlns:a14="http://schemas.microsoft.com/office/drawing/2010/main" val="0"/>
              </a:ext>
            </a:extLst>
          </a:blip>
          <a:srcRect r="17635"/>
          <a:stretch/>
        </p:blipFill>
        <p:spPr>
          <a:xfrm>
            <a:off x="1135694" y="2283151"/>
            <a:ext cx="10694878" cy="4637413"/>
          </a:xfrm>
          <a:prstGeom prst="rect">
            <a:avLst/>
          </a:prstGeom>
        </p:spPr>
      </p:pic>
      <p:pic>
        <p:nvPicPr>
          <p:cNvPr id="6" name="Picture 5">
            <a:extLst>
              <a:ext uri="{FF2B5EF4-FFF2-40B4-BE49-F238E27FC236}">
                <a16:creationId xmlns:a16="http://schemas.microsoft.com/office/drawing/2014/main" id="{9268761F-C256-428E-8EA0-5B98D51153DA}"/>
              </a:ext>
            </a:extLst>
          </p:cNvPr>
          <p:cNvPicPr>
            <a:picLocks noChangeAspect="1"/>
          </p:cNvPicPr>
          <p:nvPr/>
        </p:nvPicPr>
        <p:blipFill rotWithShape="1">
          <a:blip r:embed="rId3"/>
          <a:srcRect l="84453" t="9882" b="7965"/>
          <a:stretch/>
        </p:blipFill>
        <p:spPr>
          <a:xfrm>
            <a:off x="12202357" y="2119521"/>
            <a:ext cx="1895475" cy="5305426"/>
          </a:xfrm>
          <a:prstGeom prst="rect">
            <a:avLst/>
          </a:prstGeom>
        </p:spPr>
      </p:pic>
    </p:spTree>
    <p:extLst>
      <p:ext uri="{BB962C8B-B14F-4D97-AF65-F5344CB8AC3E}">
        <p14:creationId xmlns:p14="http://schemas.microsoft.com/office/powerpoint/2010/main" val="211871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DC016-FBC3-8B8B-7ACB-70ED55B3B255}"/>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A868DE75-C5B3-3C23-96DD-C591345CC8CE}"/>
              </a:ext>
            </a:extLst>
          </p:cNvPr>
          <p:cNvSpPr>
            <a:spLocks noGrp="1"/>
          </p:cNvSpPr>
          <p:nvPr>
            <p:ph type="title"/>
          </p:nvPr>
        </p:nvSpPr>
        <p:spPr/>
        <p:txBody>
          <a:bodyPr/>
          <a:lstStyle/>
          <a:p>
            <a:r>
              <a:rPr lang="en-US" dirty="0"/>
              <a:t>GCAM </a:t>
            </a:r>
            <a:r>
              <a:rPr lang="en-US"/>
              <a:t>example </a:t>
            </a:r>
            <a:r>
              <a:rPr lang="en-US" dirty="0"/>
              <a:t>results from Reference, RCP 2.6. RCP 1.9: Industrial final energy</a:t>
            </a:r>
          </a:p>
        </p:txBody>
      </p:sp>
      <p:pic>
        <p:nvPicPr>
          <p:cNvPr id="5" name="Picture 4" descr="Chart, bar chart&#10;&#10;Description automatically generated">
            <a:extLst>
              <a:ext uri="{FF2B5EF4-FFF2-40B4-BE49-F238E27FC236}">
                <a16:creationId xmlns:a16="http://schemas.microsoft.com/office/drawing/2014/main" id="{464DA7A5-CBED-1076-2EBA-78752D587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358563"/>
            <a:ext cx="13716000" cy="4898571"/>
          </a:xfrm>
          <a:prstGeom prst="rect">
            <a:avLst/>
          </a:prstGeom>
        </p:spPr>
      </p:pic>
    </p:spTree>
    <p:extLst>
      <p:ext uri="{BB962C8B-B14F-4D97-AF65-F5344CB8AC3E}">
        <p14:creationId xmlns:p14="http://schemas.microsoft.com/office/powerpoint/2010/main" val="13876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GCAM Agriculture and Land Use Modeling</a:t>
            </a:r>
          </a:p>
        </p:txBody>
      </p:sp>
    </p:spTree>
    <p:extLst>
      <p:ext uri="{BB962C8B-B14F-4D97-AF65-F5344CB8AC3E}">
        <p14:creationId xmlns:p14="http://schemas.microsoft.com/office/powerpoint/2010/main" val="277762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4294967295"/>
          </p:nvPr>
        </p:nvSpPr>
        <p:spPr>
          <a:xfrm>
            <a:off x="13994296" y="7772400"/>
            <a:ext cx="453223" cy="457200"/>
          </a:xfrm>
          <a:prstGeom prst="rect">
            <a:avLst/>
          </a:prstGeom>
        </p:spPr>
        <p:txBody>
          <a:bodyPr lIns="0" tIns="0" rIns="0" bIns="0" anchor="ctr" anchorCtr="0"/>
          <a:lstStyle/>
          <a:p>
            <a:pPr algn="r"/>
            <a:fld id="{FE7A4BB3-E848-5A44-82DF-322201952CD8}" type="slidenum">
              <a:rPr lang="en-US" sz="1200">
                <a:solidFill>
                  <a:srgbClr val="B3B3B3"/>
                </a:solidFill>
                <a:latin typeface="Arial" panose="020B0604020202020204" pitchFamily="34" charset="0"/>
                <a:cs typeface="Arial" panose="020B0604020202020204" pitchFamily="34" charset="0"/>
              </a:rPr>
              <a:pPr algn="r"/>
              <a:t>29</a:t>
            </a:fld>
            <a:endParaRPr lang="en-US" sz="1200" dirty="0">
              <a:solidFill>
                <a:srgbClr val="B3B3B3"/>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GCAM Land Use Regions</a:t>
            </a:r>
          </a:p>
        </p:txBody>
      </p:sp>
      <p:sp>
        <p:nvSpPr>
          <p:cNvPr id="8" name="TextBox 7">
            <a:extLst>
              <a:ext uri="{FF2B5EF4-FFF2-40B4-BE49-F238E27FC236}">
                <a16:creationId xmlns:a16="http://schemas.microsoft.com/office/drawing/2014/main" id="{FCA3BF27-1BD6-6C48-807C-EDACED96C9B7}"/>
              </a:ext>
            </a:extLst>
          </p:cNvPr>
          <p:cNvSpPr txBox="1"/>
          <p:nvPr/>
        </p:nvSpPr>
        <p:spPr>
          <a:xfrm>
            <a:off x="3199884" y="7243870"/>
            <a:ext cx="7021286" cy="757130"/>
          </a:xfrm>
          <a:prstGeom prst="rect">
            <a:avLst/>
          </a:prstGeom>
          <a:noFill/>
        </p:spPr>
        <p:txBody>
          <a:bodyPr wrap="square" rtlCol="0">
            <a:spAutoFit/>
          </a:bodyPr>
          <a:lstStyle/>
          <a:p>
            <a:pPr algn="ctr"/>
            <a:r>
              <a:rPr lang="en-US" dirty="0"/>
              <a:t>GCAM has 384 land use regions, formed by the intersection of geopolitical regions and water basins.</a:t>
            </a:r>
          </a:p>
        </p:txBody>
      </p:sp>
      <p:pic>
        <p:nvPicPr>
          <p:cNvPr id="6" name="Picture 5">
            <a:extLst>
              <a:ext uri="{FF2B5EF4-FFF2-40B4-BE49-F238E27FC236}">
                <a16:creationId xmlns:a16="http://schemas.microsoft.com/office/drawing/2014/main" id="{9103292C-4F62-654B-B766-AB0AA78D4691}"/>
              </a:ext>
            </a:extLst>
          </p:cNvPr>
          <p:cNvPicPr>
            <a:picLocks noChangeAspect="1"/>
          </p:cNvPicPr>
          <p:nvPr/>
        </p:nvPicPr>
        <p:blipFill rotWithShape="1">
          <a:blip r:embed="rId2"/>
          <a:srcRect l="4025" t="8406" r="4025" b="22864"/>
          <a:stretch/>
        </p:blipFill>
        <p:spPr>
          <a:xfrm>
            <a:off x="1787531" y="1763830"/>
            <a:ext cx="9593483" cy="5004256"/>
          </a:xfrm>
          <a:prstGeom prst="rect">
            <a:avLst/>
          </a:prstGeom>
          <a:ln>
            <a:solidFill>
              <a:schemeClr val="tx1"/>
            </a:solidFill>
          </a:ln>
          <a:effectLst>
            <a:outerShdw blurRad="292100" dist="139700" dir="2700000" algn="ctr" rotWithShape="0">
              <a:srgbClr val="000000">
                <a:alpha val="65000"/>
              </a:srgbClr>
            </a:outerShdw>
          </a:effectLst>
        </p:spPr>
      </p:pic>
    </p:spTree>
    <p:extLst>
      <p:ext uri="{BB962C8B-B14F-4D97-AF65-F5344CB8AC3E}">
        <p14:creationId xmlns:p14="http://schemas.microsoft.com/office/powerpoint/2010/main" val="287273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B58F-A456-4C4B-A215-5324F037F0F2}"/>
              </a:ext>
            </a:extLst>
          </p:cNvPr>
          <p:cNvSpPr>
            <a:spLocks noGrp="1"/>
          </p:cNvSpPr>
          <p:nvPr>
            <p:ph type="title"/>
          </p:nvPr>
        </p:nvSpPr>
        <p:spPr/>
        <p:txBody>
          <a:bodyPr/>
          <a:lstStyle/>
          <a:p>
            <a:r>
              <a:rPr lang="en-US" dirty="0"/>
              <a:t>GCAM explores the interactions among multiple human and Earth systems</a:t>
            </a:r>
            <a:endParaRPr lang="en-US" sz="2160" i="1" dirty="0">
              <a:solidFill>
                <a:schemeClr val="tx1">
                  <a:lumMod val="50000"/>
                </a:schemeClr>
              </a:solidFill>
            </a:endParaRPr>
          </a:p>
        </p:txBody>
      </p:sp>
      <p:pic>
        <p:nvPicPr>
          <p:cNvPr id="12" name="Picture 11">
            <a:extLst>
              <a:ext uri="{FF2B5EF4-FFF2-40B4-BE49-F238E27FC236}">
                <a16:creationId xmlns:a16="http://schemas.microsoft.com/office/drawing/2014/main" id="{7F843917-FCC8-DE48-BA25-9ED7766F4118}"/>
              </a:ext>
            </a:extLst>
          </p:cNvPr>
          <p:cNvPicPr>
            <a:picLocks noChangeAspect="1"/>
          </p:cNvPicPr>
          <p:nvPr/>
        </p:nvPicPr>
        <p:blipFill>
          <a:blip r:embed="rId2"/>
          <a:stretch>
            <a:fillRect/>
          </a:stretch>
        </p:blipFill>
        <p:spPr>
          <a:xfrm>
            <a:off x="85060" y="1717158"/>
            <a:ext cx="9534824" cy="5919538"/>
          </a:xfrm>
          <a:prstGeom prst="rect">
            <a:avLst/>
          </a:prstGeom>
        </p:spPr>
      </p:pic>
      <p:sp>
        <p:nvSpPr>
          <p:cNvPr id="4" name="Content Placeholder 2">
            <a:extLst>
              <a:ext uri="{FF2B5EF4-FFF2-40B4-BE49-F238E27FC236}">
                <a16:creationId xmlns:a16="http://schemas.microsoft.com/office/drawing/2014/main" id="{590BA2DD-5803-6748-9582-1197718979F9}"/>
              </a:ext>
            </a:extLst>
          </p:cNvPr>
          <p:cNvSpPr txBox="1">
            <a:spLocks/>
          </p:cNvSpPr>
          <p:nvPr/>
        </p:nvSpPr>
        <p:spPr>
          <a:xfrm>
            <a:off x="8012318" y="2695353"/>
            <a:ext cx="5882465" cy="3817089"/>
          </a:xfrm>
        </p:spPr>
        <p:txBody>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endParaRPr lang="en-US" altLang="en-US" sz="2400" dirty="0">
              <a:latin typeface="Calibri" panose="020F0502020204030204" pitchFamily="34" charset="0"/>
              <a:cs typeface="Calibri" panose="020F0502020204030204" pitchFamily="34" charset="0"/>
            </a:endParaRPr>
          </a:p>
          <a:p>
            <a:r>
              <a:rPr lang="en-US" sz="2400" dirty="0">
                <a:solidFill>
                  <a:srgbClr val="000000"/>
                </a:solidFill>
                <a:latin typeface="Calibri" panose="020F0502020204030204" pitchFamily="34" charset="0"/>
                <a:cs typeface="Calibri" panose="020F0502020204030204" pitchFamily="34" charset="0"/>
              </a:rPr>
              <a:t>GCAM economically and physically links long-term (to year 2100) Energy, Agriculture, Land, Water, and CO2 and other GHG Emissions and air pollutants.</a:t>
            </a:r>
          </a:p>
          <a:p>
            <a:endParaRPr lang="en-US" sz="2400" dirty="0">
              <a:solidFill>
                <a:srgbClr val="000000"/>
              </a:solidFill>
              <a:latin typeface="Calibri" panose="020F0502020204030204" pitchFamily="34" charset="0"/>
              <a:cs typeface="Calibri" panose="020F0502020204030204" pitchFamily="34" charset="0"/>
            </a:endParaRPr>
          </a:p>
          <a:p>
            <a:r>
              <a:rPr lang="en-US" sz="2400" dirty="0">
                <a:solidFill>
                  <a:srgbClr val="000000"/>
                </a:solidFill>
                <a:latin typeface="Calibri" panose="020F0502020204030204" pitchFamily="34" charset="0"/>
                <a:cs typeface="Calibri" panose="020F0502020204030204" pitchFamily="34" charset="0"/>
              </a:rPr>
              <a:t>GCAM incorporates PNNL’s Hector climate model for computation of atmospheric concentrations and climate results.</a:t>
            </a:r>
          </a:p>
          <a:p>
            <a:pPr marL="0" indent="0">
              <a:buNone/>
            </a:pPr>
            <a:endParaRPr lang="en-US" sz="2400" b="1" dirty="0">
              <a:solidFill>
                <a:srgbClr val="000000"/>
              </a:solidFill>
              <a:latin typeface="Calibri" panose="020F0502020204030204" pitchFamily="34" charset="0"/>
              <a:cs typeface="Calibri" panose="020F0502020204030204" pitchFamily="34" charset="0"/>
            </a:endParaRPr>
          </a:p>
          <a:p>
            <a:pPr marL="0" indent="0">
              <a:buNone/>
            </a:pPr>
            <a:endParaRPr lang="en-US" sz="2400" b="1" dirty="0">
              <a:solidFill>
                <a:srgbClr val="000000"/>
              </a:solidFill>
              <a:latin typeface="Calibri" panose="020F0502020204030204" pitchFamily="34" charset="0"/>
              <a:cs typeface="Calibri" panose="020F0502020204030204" pitchFamily="34" charset="0"/>
            </a:endParaRPr>
          </a:p>
          <a:p>
            <a:endParaRPr lang="en-US"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019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96CDF-1367-5B43-B640-6F1A2861A1E9}"/>
              </a:ext>
            </a:extLst>
          </p:cNvPr>
          <p:cNvSpPr>
            <a:spLocks noGrp="1"/>
          </p:cNvSpPr>
          <p:nvPr>
            <p:ph type="sldNum" sz="quarter" idx="4294967295"/>
          </p:nvPr>
        </p:nvSpPr>
        <p:spPr>
          <a:xfrm>
            <a:off x="13994296" y="7772400"/>
            <a:ext cx="453223" cy="457200"/>
          </a:xfrm>
          <a:prstGeom prst="rect">
            <a:avLst/>
          </a:prstGeom>
        </p:spPr>
        <p:txBody>
          <a:bodyPr lIns="0" tIns="0" rIns="0" bIns="0" anchor="ctr" anchorCtr="0"/>
          <a:lstStyle/>
          <a:p>
            <a:pPr algn="r"/>
            <a:fld id="{FE7A4BB3-E848-5A44-82DF-322201952CD8}" type="slidenum">
              <a:rPr lang="en-US" sz="1200">
                <a:solidFill>
                  <a:srgbClr val="B3B3B3"/>
                </a:solidFill>
                <a:latin typeface="Arial" panose="020B0604020202020204" pitchFamily="34" charset="0"/>
                <a:cs typeface="Arial" panose="020B0604020202020204" pitchFamily="34" charset="0"/>
              </a:rPr>
              <a:pPr algn="r"/>
              <a:t>30</a:t>
            </a:fld>
            <a:endParaRPr lang="en-US" sz="1200" dirty="0">
              <a:solidFill>
                <a:srgbClr val="B3B3B3"/>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B29C9DA-A94E-A14A-BB03-31EEB26F45A0}"/>
              </a:ext>
            </a:extLst>
          </p:cNvPr>
          <p:cNvSpPr>
            <a:spLocks noGrp="1"/>
          </p:cNvSpPr>
          <p:nvPr>
            <p:ph type="title"/>
          </p:nvPr>
        </p:nvSpPr>
        <p:spPr/>
        <p:txBody>
          <a:bodyPr/>
          <a:lstStyle/>
          <a:p>
            <a:r>
              <a:rPr lang="en-US" dirty="0"/>
              <a:t>GCAM Land Use Categories (within each land use region)</a:t>
            </a:r>
          </a:p>
        </p:txBody>
      </p:sp>
      <p:sp>
        <p:nvSpPr>
          <p:cNvPr id="4" name="Content Placeholder 3">
            <a:extLst>
              <a:ext uri="{FF2B5EF4-FFF2-40B4-BE49-F238E27FC236}">
                <a16:creationId xmlns:a16="http://schemas.microsoft.com/office/drawing/2014/main" id="{3614A67D-5B55-624F-BC79-738489559594}"/>
              </a:ext>
            </a:extLst>
          </p:cNvPr>
          <p:cNvSpPr>
            <a:spLocks noGrp="1"/>
          </p:cNvSpPr>
          <p:nvPr>
            <p:ph sz="quarter" idx="20"/>
          </p:nvPr>
        </p:nvSpPr>
        <p:spPr>
          <a:xfrm>
            <a:off x="8254314" y="2057399"/>
            <a:ext cx="5918886" cy="5486401"/>
          </a:xfrm>
        </p:spPr>
        <p:txBody>
          <a:bodyPr/>
          <a:lstStyle/>
          <a:p>
            <a:r>
              <a:rPr lang="en-US" dirty="0"/>
              <a:t>All land cover and use, including  all commercial land uses as well as non-commercial natural lands, are represented in GCAM.</a:t>
            </a:r>
          </a:p>
          <a:p>
            <a:r>
              <a:rPr lang="en-US" dirty="0"/>
              <a:t>These land categories are represented in each of the 384 land regions (where applicable) and calibrated to match a historical base year.</a:t>
            </a:r>
          </a:p>
          <a:p>
            <a:r>
              <a:rPr lang="en-US" dirty="0"/>
              <a:t>Economics drive future changes in cropland, pasture, forest, and other land uses.</a:t>
            </a:r>
          </a:p>
        </p:txBody>
      </p:sp>
      <p:pic>
        <p:nvPicPr>
          <p:cNvPr id="7" name="Picture 6">
            <a:extLst>
              <a:ext uri="{FF2B5EF4-FFF2-40B4-BE49-F238E27FC236}">
                <a16:creationId xmlns:a16="http://schemas.microsoft.com/office/drawing/2014/main" id="{F30A9EE4-9D91-C74C-B41F-2C8441905676}"/>
              </a:ext>
            </a:extLst>
          </p:cNvPr>
          <p:cNvPicPr>
            <a:picLocks noChangeAspect="1"/>
          </p:cNvPicPr>
          <p:nvPr/>
        </p:nvPicPr>
        <p:blipFill>
          <a:blip r:embed="rId2"/>
          <a:stretch>
            <a:fillRect/>
          </a:stretch>
        </p:blipFill>
        <p:spPr>
          <a:xfrm>
            <a:off x="1175657" y="2017043"/>
            <a:ext cx="7040724" cy="4808300"/>
          </a:xfrm>
          <a:prstGeom prst="rect">
            <a:avLst/>
          </a:prstGeom>
        </p:spPr>
      </p:pic>
    </p:spTree>
    <p:extLst>
      <p:ext uri="{BB962C8B-B14F-4D97-AF65-F5344CB8AC3E}">
        <p14:creationId xmlns:p14="http://schemas.microsoft.com/office/powerpoint/2010/main" val="283319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8EEA7D-04C5-FC44-B437-FF51F7E80C85}"/>
              </a:ext>
            </a:extLst>
          </p:cNvPr>
          <p:cNvSpPr>
            <a:spLocks noGrp="1"/>
          </p:cNvSpPr>
          <p:nvPr>
            <p:ph type="sldNum" sz="quarter" idx="4294967295"/>
          </p:nvPr>
        </p:nvSpPr>
        <p:spPr>
          <a:xfrm>
            <a:off x="13994296" y="7772400"/>
            <a:ext cx="453223" cy="457200"/>
          </a:xfrm>
          <a:prstGeom prst="rect">
            <a:avLst/>
          </a:prstGeom>
        </p:spPr>
        <p:txBody>
          <a:bodyPr lIns="0" tIns="0" rIns="0" bIns="0" anchor="ctr" anchorCtr="0"/>
          <a:lstStyle/>
          <a:p>
            <a:pPr algn="r"/>
            <a:fld id="{FE7A4BB3-E848-5A44-82DF-322201952CD8}" type="slidenum">
              <a:rPr lang="en-US" sz="1200">
                <a:solidFill>
                  <a:srgbClr val="B3B3B3"/>
                </a:solidFill>
                <a:latin typeface="Arial" panose="020B0604020202020204" pitchFamily="34" charset="0"/>
                <a:cs typeface="Arial" panose="020B0604020202020204" pitchFamily="34" charset="0"/>
              </a:rPr>
              <a:pPr algn="r"/>
              <a:t>31</a:t>
            </a:fld>
            <a:endParaRPr lang="en-US" sz="1200" dirty="0">
              <a:solidFill>
                <a:srgbClr val="B3B3B3"/>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2E1809A6-12B0-CE47-9B01-24832CEC584B}"/>
              </a:ext>
            </a:extLst>
          </p:cNvPr>
          <p:cNvSpPr>
            <a:spLocks noGrp="1"/>
          </p:cNvSpPr>
          <p:nvPr>
            <p:ph type="title"/>
          </p:nvPr>
        </p:nvSpPr>
        <p:spPr/>
        <p:txBody>
          <a:bodyPr/>
          <a:lstStyle/>
          <a:p>
            <a:r>
              <a:rPr lang="en-US" dirty="0"/>
              <a:t>GCAM Ag/Forest/Land Modeling: Inputs and Outputs</a:t>
            </a:r>
          </a:p>
        </p:txBody>
      </p:sp>
      <p:sp>
        <p:nvSpPr>
          <p:cNvPr id="5" name="TextBox 4">
            <a:extLst>
              <a:ext uri="{FF2B5EF4-FFF2-40B4-BE49-F238E27FC236}">
                <a16:creationId xmlns:a16="http://schemas.microsoft.com/office/drawing/2014/main" id="{4718E2AF-96C6-3A40-995E-880CD42EEBB7}"/>
              </a:ext>
            </a:extLst>
          </p:cNvPr>
          <p:cNvSpPr txBox="1"/>
          <p:nvPr/>
        </p:nvSpPr>
        <p:spPr>
          <a:xfrm>
            <a:off x="963384" y="2808514"/>
            <a:ext cx="4572000" cy="5410712"/>
          </a:xfrm>
          <a:prstGeom prst="rect">
            <a:avLst/>
          </a:prstGeom>
          <a:noFill/>
        </p:spPr>
        <p:txBody>
          <a:bodyPr wrap="square" rtlCol="0">
            <a:spAutoFit/>
          </a:bodyPr>
          <a:lstStyle/>
          <a:p>
            <a:pPr marL="342900" indent="-342900">
              <a:buFont typeface="Arial" panose="020B0604020202020204" pitchFamily="34" charset="0"/>
              <a:buChar char="•"/>
            </a:pPr>
            <a:r>
              <a:rPr lang="en-US" dirty="0"/>
              <a:t>Harvested area in historic period</a:t>
            </a:r>
          </a:p>
          <a:p>
            <a:pPr marL="342900" indent="-342900">
              <a:buFont typeface="Arial" panose="020B0604020202020204" pitchFamily="34" charset="0"/>
              <a:buChar char="•"/>
            </a:pPr>
            <a:r>
              <a:rPr lang="en-US" dirty="0"/>
              <a:t>Land cover in historic period</a:t>
            </a:r>
          </a:p>
          <a:p>
            <a:pPr marL="342900" indent="-342900">
              <a:buFont typeface="Arial" panose="020B0604020202020204" pitchFamily="34" charset="0"/>
              <a:buChar char="•"/>
            </a:pPr>
            <a:r>
              <a:rPr lang="en-US" dirty="0"/>
              <a:t>Production in historic period</a:t>
            </a:r>
          </a:p>
          <a:p>
            <a:pPr marL="342900" indent="-342900">
              <a:buFont typeface="Arial" panose="020B0604020202020204" pitchFamily="34" charset="0"/>
              <a:buChar char="•"/>
            </a:pPr>
            <a:r>
              <a:rPr lang="en-US" dirty="0"/>
              <a:t>Consumption in historic period</a:t>
            </a:r>
          </a:p>
          <a:p>
            <a:pPr marL="342900" indent="-342900">
              <a:buFont typeface="Arial" panose="020B0604020202020204" pitchFamily="34" charset="0"/>
              <a:buChar char="•"/>
            </a:pPr>
            <a:r>
              <a:rPr lang="en-US" dirty="0"/>
              <a:t>Cost of production</a:t>
            </a:r>
          </a:p>
          <a:p>
            <a:pPr marL="342900" indent="-342900">
              <a:buFont typeface="Arial" panose="020B0604020202020204" pitchFamily="34" charset="0"/>
              <a:buChar char="•"/>
            </a:pPr>
            <a:r>
              <a:rPr lang="en-US" dirty="0"/>
              <a:t>Fertilizer application rates</a:t>
            </a:r>
          </a:p>
          <a:p>
            <a:pPr marL="342900" indent="-342900">
              <a:buFont typeface="Arial" panose="020B0604020202020204" pitchFamily="34" charset="0"/>
              <a:buChar char="•"/>
            </a:pPr>
            <a:r>
              <a:rPr lang="en-US" dirty="0"/>
              <a:t>Water coefficients</a:t>
            </a:r>
          </a:p>
          <a:p>
            <a:pPr marL="342900" indent="-342900">
              <a:buFont typeface="Arial" panose="020B0604020202020204" pitchFamily="34" charset="0"/>
              <a:buChar char="•"/>
            </a:pPr>
            <a:r>
              <a:rPr lang="en-US" dirty="0"/>
              <a:t>Carbon density, mature age</a:t>
            </a:r>
          </a:p>
          <a:p>
            <a:pPr marL="342900" indent="-342900">
              <a:buFont typeface="Arial" panose="020B0604020202020204" pitchFamily="34" charset="0"/>
              <a:buChar char="•"/>
            </a:pPr>
            <a:r>
              <a:rPr lang="en-US" dirty="0"/>
              <a:t>Emissions factors</a:t>
            </a:r>
          </a:p>
          <a:p>
            <a:pPr marL="342900" indent="-342900">
              <a:buFont typeface="Arial" panose="020B0604020202020204" pitchFamily="34" charset="0"/>
              <a:buChar char="•"/>
            </a:pPr>
            <a:r>
              <a:rPr lang="en-US" dirty="0"/>
              <a:t>Income elasticity of demand</a:t>
            </a:r>
          </a:p>
          <a:p>
            <a:pPr marL="342900" indent="-342900">
              <a:buFont typeface="Arial" panose="020B0604020202020204" pitchFamily="34" charset="0"/>
              <a:buChar char="•"/>
            </a:pPr>
            <a:r>
              <a:rPr lang="en-US" dirty="0"/>
              <a:t>Price elasticity of demand</a:t>
            </a:r>
          </a:p>
          <a:p>
            <a:pPr marL="342900" indent="-342900">
              <a:buFont typeface="Arial" panose="020B0604020202020204" pitchFamily="34" charset="0"/>
              <a:buChar char="•"/>
            </a:pPr>
            <a:r>
              <a:rPr lang="en-US" dirty="0"/>
              <a:t>Technical change</a:t>
            </a:r>
          </a:p>
          <a:p>
            <a:pPr marL="342900" indent="-342900">
              <a:buFont typeface="Arial" panose="020B0604020202020204" pitchFamily="34" charset="0"/>
              <a:buChar char="•"/>
            </a:pPr>
            <a:r>
              <a:rPr lang="en-US" dirty="0"/>
              <a:t>Logit parameters</a:t>
            </a:r>
          </a:p>
          <a:p>
            <a:pPr marL="342900" indent="-342900">
              <a:buFont typeface="Arial" panose="020B0604020202020204" pitchFamily="34" charset="0"/>
              <a:buChar char="•"/>
            </a:pPr>
            <a:r>
              <a:rPr lang="en-US" dirty="0"/>
              <a:t>FAO bilateral trade matrix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0222CF5-FCC5-044C-9CBD-735AA392E6EF}"/>
              </a:ext>
            </a:extLst>
          </p:cNvPr>
          <p:cNvSpPr txBox="1"/>
          <p:nvPr/>
        </p:nvSpPr>
        <p:spPr>
          <a:xfrm>
            <a:off x="10693459" y="2808514"/>
            <a:ext cx="4572000" cy="4081117"/>
          </a:xfrm>
          <a:prstGeom prst="rect">
            <a:avLst/>
          </a:prstGeom>
          <a:noFill/>
        </p:spPr>
        <p:txBody>
          <a:bodyPr wrap="square" rtlCol="0">
            <a:spAutoFit/>
          </a:bodyPr>
          <a:lstStyle/>
          <a:p>
            <a:pPr marL="342900" indent="-342900">
              <a:buFont typeface="Arial" panose="020B0604020202020204" pitchFamily="34" charset="0"/>
              <a:buChar char="•"/>
            </a:pPr>
            <a:r>
              <a:rPr lang="en-US" dirty="0"/>
              <a:t>Production</a:t>
            </a:r>
          </a:p>
          <a:p>
            <a:pPr marL="342900" indent="-342900">
              <a:buFont typeface="Arial" panose="020B0604020202020204" pitchFamily="34" charset="0"/>
              <a:buChar char="•"/>
            </a:pPr>
            <a:r>
              <a:rPr lang="en-US" dirty="0"/>
              <a:t>Consumption</a:t>
            </a:r>
          </a:p>
          <a:p>
            <a:pPr marL="342900" indent="-342900">
              <a:buFont typeface="Arial" panose="020B0604020202020204" pitchFamily="34" charset="0"/>
              <a:buChar char="•"/>
            </a:pPr>
            <a:r>
              <a:rPr lang="en-US" dirty="0"/>
              <a:t>International Trade</a:t>
            </a:r>
          </a:p>
          <a:p>
            <a:pPr marL="342900" indent="-342900">
              <a:buFont typeface="Arial" panose="020B0604020202020204" pitchFamily="34" charset="0"/>
              <a:buChar char="•"/>
            </a:pPr>
            <a:r>
              <a:rPr lang="en-US" dirty="0"/>
              <a:t>Land use, land cover</a:t>
            </a:r>
          </a:p>
          <a:p>
            <a:pPr marL="342900" indent="-342900">
              <a:buFont typeface="Arial" panose="020B0604020202020204" pitchFamily="34" charset="0"/>
              <a:buChar char="•"/>
            </a:pPr>
            <a:r>
              <a:rPr lang="en-US" dirty="0"/>
              <a:t>Yield</a:t>
            </a:r>
          </a:p>
          <a:p>
            <a:pPr marL="342900" indent="-342900">
              <a:buFont typeface="Arial" panose="020B0604020202020204" pitchFamily="34" charset="0"/>
              <a:buChar char="•"/>
            </a:pPr>
            <a:r>
              <a:rPr lang="en-US" dirty="0"/>
              <a:t>Crop Prices</a:t>
            </a:r>
          </a:p>
          <a:p>
            <a:pPr marL="342900" indent="-342900">
              <a:buFont typeface="Arial" panose="020B0604020202020204" pitchFamily="34" charset="0"/>
              <a:buChar char="•"/>
            </a:pPr>
            <a:r>
              <a:rPr lang="en-US" dirty="0"/>
              <a:t>Fertilizer use</a:t>
            </a:r>
          </a:p>
          <a:p>
            <a:pPr marL="342900" indent="-342900">
              <a:buFont typeface="Arial" panose="020B0604020202020204" pitchFamily="34" charset="0"/>
              <a:buChar char="•"/>
            </a:pPr>
            <a:r>
              <a:rPr lang="en-US" dirty="0"/>
              <a:t>Water withdrawals</a:t>
            </a:r>
          </a:p>
          <a:p>
            <a:pPr marL="342900" indent="-342900">
              <a:buFont typeface="Arial" panose="020B0604020202020204" pitchFamily="34" charset="0"/>
              <a:buChar char="•"/>
            </a:pPr>
            <a:r>
              <a:rPr lang="en-US" dirty="0"/>
              <a:t>Water consumption</a:t>
            </a:r>
          </a:p>
          <a:p>
            <a:pPr marL="342900" indent="-342900">
              <a:buFont typeface="Arial" panose="020B0604020202020204" pitchFamily="34" charset="0"/>
              <a:buChar char="•"/>
            </a:pPr>
            <a:r>
              <a:rPr lang="en-US" dirty="0"/>
              <a:t>Land use change emissions</a:t>
            </a:r>
          </a:p>
          <a:p>
            <a:pPr marL="342900" indent="-342900">
              <a:buFont typeface="Arial" panose="020B0604020202020204" pitchFamily="34" charset="0"/>
              <a:buChar char="•"/>
            </a:pPr>
            <a:r>
              <a:rPr lang="en-US" dirty="0"/>
              <a:t>Other land emissions</a:t>
            </a:r>
          </a:p>
          <a:p>
            <a:pPr marL="342900" indent="-34290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EDCD39DA-78DD-E444-8A47-9BA7F9C871A4}"/>
              </a:ext>
            </a:extLst>
          </p:cNvPr>
          <p:cNvSpPr txBox="1"/>
          <p:nvPr/>
        </p:nvSpPr>
        <p:spPr>
          <a:xfrm>
            <a:off x="1077681" y="2204357"/>
            <a:ext cx="2988129" cy="424732"/>
          </a:xfrm>
          <a:prstGeom prst="rect">
            <a:avLst/>
          </a:prstGeom>
          <a:noFill/>
        </p:spPr>
        <p:txBody>
          <a:bodyPr wrap="square" rtlCol="0">
            <a:spAutoFit/>
          </a:bodyPr>
          <a:lstStyle/>
          <a:p>
            <a:pPr algn="ctr"/>
            <a:r>
              <a:rPr lang="en-US" b="1" u="sng" dirty="0"/>
              <a:t>Inputs</a:t>
            </a:r>
          </a:p>
        </p:txBody>
      </p:sp>
      <p:sp>
        <p:nvSpPr>
          <p:cNvPr id="8" name="TextBox 7">
            <a:extLst>
              <a:ext uri="{FF2B5EF4-FFF2-40B4-BE49-F238E27FC236}">
                <a16:creationId xmlns:a16="http://schemas.microsoft.com/office/drawing/2014/main" id="{297624CF-0903-9F4A-BD17-73F36CF2BD7B}"/>
              </a:ext>
            </a:extLst>
          </p:cNvPr>
          <p:cNvSpPr txBox="1"/>
          <p:nvPr/>
        </p:nvSpPr>
        <p:spPr>
          <a:xfrm>
            <a:off x="10274356" y="2204357"/>
            <a:ext cx="2988129" cy="424732"/>
          </a:xfrm>
          <a:prstGeom prst="rect">
            <a:avLst/>
          </a:prstGeom>
          <a:noFill/>
        </p:spPr>
        <p:txBody>
          <a:bodyPr wrap="square" rtlCol="0">
            <a:spAutoFit/>
          </a:bodyPr>
          <a:lstStyle/>
          <a:p>
            <a:pPr algn="ctr"/>
            <a:r>
              <a:rPr lang="en-US" b="1" u="sng" dirty="0"/>
              <a:t>Outputs</a:t>
            </a:r>
          </a:p>
        </p:txBody>
      </p:sp>
      <p:sp>
        <p:nvSpPr>
          <p:cNvPr id="9" name="Right Brace 8">
            <a:extLst>
              <a:ext uri="{FF2B5EF4-FFF2-40B4-BE49-F238E27FC236}">
                <a16:creationId xmlns:a16="http://schemas.microsoft.com/office/drawing/2014/main" id="{A874CE3A-E97F-DE46-AFEB-82976D6D2AF9}"/>
              </a:ext>
            </a:extLst>
          </p:cNvPr>
          <p:cNvSpPr/>
          <p:nvPr/>
        </p:nvSpPr>
        <p:spPr>
          <a:xfrm>
            <a:off x="5453740" y="2727234"/>
            <a:ext cx="506186" cy="16491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6326CF70-7604-8C4C-A181-85B4F6BFF37C}"/>
              </a:ext>
            </a:extLst>
          </p:cNvPr>
          <p:cNvSpPr txBox="1"/>
          <p:nvPr/>
        </p:nvSpPr>
        <p:spPr>
          <a:xfrm>
            <a:off x="6041565" y="3445323"/>
            <a:ext cx="3331030" cy="424732"/>
          </a:xfrm>
          <a:prstGeom prst="rect">
            <a:avLst/>
          </a:prstGeom>
          <a:noFill/>
        </p:spPr>
        <p:txBody>
          <a:bodyPr wrap="square" rtlCol="0">
            <a:spAutoFit/>
          </a:bodyPr>
          <a:lstStyle/>
          <a:p>
            <a:r>
              <a:rPr lang="en-US" b="1" dirty="0">
                <a:solidFill>
                  <a:schemeClr val="accent2"/>
                </a:solidFill>
              </a:rPr>
              <a:t>Historic calibration data</a:t>
            </a:r>
          </a:p>
        </p:txBody>
      </p:sp>
      <p:sp>
        <p:nvSpPr>
          <p:cNvPr id="11" name="Right Brace 10">
            <a:extLst>
              <a:ext uri="{FF2B5EF4-FFF2-40B4-BE49-F238E27FC236}">
                <a16:creationId xmlns:a16="http://schemas.microsoft.com/office/drawing/2014/main" id="{B575F83F-ED20-A543-8FEF-82269E4FA210}"/>
              </a:ext>
            </a:extLst>
          </p:cNvPr>
          <p:cNvSpPr/>
          <p:nvPr/>
        </p:nvSpPr>
        <p:spPr>
          <a:xfrm>
            <a:off x="5470063" y="5894254"/>
            <a:ext cx="506186" cy="13717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3E653ACB-BC33-5F42-B559-450D08DFAD13}"/>
              </a:ext>
            </a:extLst>
          </p:cNvPr>
          <p:cNvSpPr txBox="1"/>
          <p:nvPr/>
        </p:nvSpPr>
        <p:spPr>
          <a:xfrm>
            <a:off x="6074223" y="6294824"/>
            <a:ext cx="3331030" cy="424732"/>
          </a:xfrm>
          <a:prstGeom prst="rect">
            <a:avLst/>
          </a:prstGeom>
          <a:noFill/>
        </p:spPr>
        <p:txBody>
          <a:bodyPr wrap="square" rtlCol="0">
            <a:spAutoFit/>
          </a:bodyPr>
          <a:lstStyle/>
          <a:p>
            <a:r>
              <a:rPr lang="en-US" b="1" dirty="0">
                <a:solidFill>
                  <a:schemeClr val="accent2"/>
                </a:solidFill>
              </a:rPr>
              <a:t>Future driver data</a:t>
            </a:r>
          </a:p>
        </p:txBody>
      </p:sp>
      <p:sp>
        <p:nvSpPr>
          <p:cNvPr id="13" name="Right Brace 12">
            <a:extLst>
              <a:ext uri="{FF2B5EF4-FFF2-40B4-BE49-F238E27FC236}">
                <a16:creationId xmlns:a16="http://schemas.microsoft.com/office/drawing/2014/main" id="{A631C145-7C6B-9345-822F-21DD9747963C}"/>
              </a:ext>
            </a:extLst>
          </p:cNvPr>
          <p:cNvSpPr/>
          <p:nvPr/>
        </p:nvSpPr>
        <p:spPr>
          <a:xfrm>
            <a:off x="5453740" y="4457700"/>
            <a:ext cx="506186" cy="13552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7E66CD9-6056-9C4A-9112-CE790BEE3D29}"/>
              </a:ext>
            </a:extLst>
          </p:cNvPr>
          <p:cNvSpPr txBox="1"/>
          <p:nvPr/>
        </p:nvSpPr>
        <p:spPr>
          <a:xfrm>
            <a:off x="5976249" y="4922973"/>
            <a:ext cx="3331030" cy="424732"/>
          </a:xfrm>
          <a:prstGeom prst="rect">
            <a:avLst/>
          </a:prstGeom>
          <a:noFill/>
        </p:spPr>
        <p:txBody>
          <a:bodyPr wrap="square" rtlCol="0">
            <a:spAutoFit/>
          </a:bodyPr>
          <a:lstStyle/>
          <a:p>
            <a:r>
              <a:rPr lang="en-US" b="1" dirty="0">
                <a:solidFill>
                  <a:schemeClr val="accent2"/>
                </a:solidFill>
              </a:rPr>
              <a:t>History + Future</a:t>
            </a:r>
          </a:p>
        </p:txBody>
      </p:sp>
      <p:sp>
        <p:nvSpPr>
          <p:cNvPr id="16" name="Right Arrow 15">
            <a:extLst>
              <a:ext uri="{FF2B5EF4-FFF2-40B4-BE49-F238E27FC236}">
                <a16:creationId xmlns:a16="http://schemas.microsoft.com/office/drawing/2014/main" id="{ABDD80D7-9D6A-9740-8DFD-621B66D766B4}"/>
              </a:ext>
            </a:extLst>
          </p:cNvPr>
          <p:cNvSpPr/>
          <p:nvPr/>
        </p:nvSpPr>
        <p:spPr>
          <a:xfrm>
            <a:off x="4884083" y="4389344"/>
            <a:ext cx="745668" cy="723771"/>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EAE44819-C670-8C43-8E64-A3927866F61C}"/>
              </a:ext>
            </a:extLst>
          </p:cNvPr>
          <p:cNvSpPr/>
          <p:nvPr/>
        </p:nvSpPr>
        <p:spPr>
          <a:xfrm>
            <a:off x="10091080" y="4389344"/>
            <a:ext cx="745668" cy="723771"/>
          </a:xfrm>
          <a:prstGeom prst="rightArrow">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D2EDE41-9C4C-C749-AF94-F4670DF6E701}"/>
              </a:ext>
            </a:extLst>
          </p:cNvPr>
          <p:cNvSpPr/>
          <p:nvPr/>
        </p:nvSpPr>
        <p:spPr>
          <a:xfrm>
            <a:off x="5860985" y="2790696"/>
            <a:ext cx="4246417" cy="39288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GCAM</a:t>
            </a:r>
          </a:p>
        </p:txBody>
      </p:sp>
    </p:spTree>
    <p:extLst>
      <p:ext uri="{BB962C8B-B14F-4D97-AF65-F5344CB8AC3E}">
        <p14:creationId xmlns:p14="http://schemas.microsoft.com/office/powerpoint/2010/main" val="195219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1" grpId="0" animBg="1"/>
      <p:bldP spid="11" grpId="1" animBg="1"/>
      <p:bldP spid="12" grpId="0"/>
      <p:bldP spid="12" grpId="1"/>
      <p:bldP spid="13" grpId="0" animBg="1"/>
      <p:bldP spid="13" grpId="1" animBg="1"/>
      <p:bldP spid="14" grpId="0"/>
      <p:bldP spid="14" grpId="1"/>
      <p:bldP spid="16" grpId="0" animBg="1"/>
      <p:bldP spid="17"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596CDF-1367-5B43-B640-6F1A2861A1E9}"/>
              </a:ext>
            </a:extLst>
          </p:cNvPr>
          <p:cNvSpPr>
            <a:spLocks noGrp="1"/>
          </p:cNvSpPr>
          <p:nvPr>
            <p:ph type="sldNum" sz="quarter" idx="4294967295"/>
          </p:nvPr>
        </p:nvSpPr>
        <p:spPr>
          <a:xfrm>
            <a:off x="13994296" y="7772400"/>
            <a:ext cx="453223" cy="457200"/>
          </a:xfrm>
          <a:prstGeom prst="rect">
            <a:avLst/>
          </a:prstGeom>
        </p:spPr>
        <p:txBody>
          <a:bodyPr lIns="0" tIns="0" rIns="0" bIns="0" anchor="ctr" anchorCtr="0"/>
          <a:lstStyle/>
          <a:p>
            <a:pPr algn="r"/>
            <a:fld id="{FE7A4BB3-E848-5A44-82DF-322201952CD8}" type="slidenum">
              <a:rPr lang="en-US" sz="1200">
                <a:solidFill>
                  <a:srgbClr val="B3B3B3"/>
                </a:solidFill>
                <a:latin typeface="Arial" panose="020B0604020202020204" pitchFamily="34" charset="0"/>
                <a:cs typeface="Arial" panose="020B0604020202020204" pitchFamily="34" charset="0"/>
              </a:rPr>
              <a:pPr algn="r"/>
              <a:t>32</a:t>
            </a:fld>
            <a:endParaRPr lang="en-US" sz="1200" dirty="0">
              <a:solidFill>
                <a:srgbClr val="B3B3B3"/>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B29C9DA-A94E-A14A-BB03-31EEB26F45A0}"/>
              </a:ext>
            </a:extLst>
          </p:cNvPr>
          <p:cNvSpPr>
            <a:spLocks noGrp="1"/>
          </p:cNvSpPr>
          <p:nvPr>
            <p:ph type="title"/>
          </p:nvPr>
        </p:nvSpPr>
        <p:spPr/>
        <p:txBody>
          <a:bodyPr/>
          <a:lstStyle/>
          <a:p>
            <a:r>
              <a:rPr lang="en-US" dirty="0"/>
              <a:t>Economic Competition for Irrigation and Intensification</a:t>
            </a:r>
          </a:p>
        </p:txBody>
      </p:sp>
      <p:sp>
        <p:nvSpPr>
          <p:cNvPr id="4" name="Content Placeholder 3">
            <a:extLst>
              <a:ext uri="{FF2B5EF4-FFF2-40B4-BE49-F238E27FC236}">
                <a16:creationId xmlns:a16="http://schemas.microsoft.com/office/drawing/2014/main" id="{3614A67D-5B55-624F-BC79-738489559594}"/>
              </a:ext>
            </a:extLst>
          </p:cNvPr>
          <p:cNvSpPr>
            <a:spLocks noGrp="1"/>
          </p:cNvSpPr>
          <p:nvPr>
            <p:ph sz="quarter" idx="20"/>
          </p:nvPr>
        </p:nvSpPr>
        <p:spPr>
          <a:xfrm>
            <a:off x="8254314" y="2057399"/>
            <a:ext cx="5918886" cy="5486401"/>
          </a:xfrm>
        </p:spPr>
        <p:txBody>
          <a:bodyPr/>
          <a:lstStyle/>
          <a:p>
            <a:r>
              <a:rPr lang="en-US" dirty="0"/>
              <a:t>For each crop, we have competing practices, each with a different yield, cost, and base year allocation. (hi = higher tech)</a:t>
            </a:r>
          </a:p>
          <a:p>
            <a:r>
              <a:rPr lang="en-US" dirty="0"/>
              <a:t>Changes in price or cost will alter the shares of each practice, enabling price-induced intensification.</a:t>
            </a:r>
          </a:p>
          <a:p>
            <a:r>
              <a:rPr lang="en-US" dirty="0"/>
              <a:t>Irrigated production demands and pays for water linked to GCAM water supply modeling in each region</a:t>
            </a:r>
          </a:p>
        </p:txBody>
      </p:sp>
      <p:sp>
        <p:nvSpPr>
          <p:cNvPr id="5" name="Oval 4">
            <a:extLst>
              <a:ext uri="{FF2B5EF4-FFF2-40B4-BE49-F238E27FC236}">
                <a16:creationId xmlns:a16="http://schemas.microsoft.com/office/drawing/2014/main" id="{C87E1993-BB0A-BB48-AD61-027789578012}"/>
              </a:ext>
            </a:extLst>
          </p:cNvPr>
          <p:cNvSpPr/>
          <p:nvPr/>
        </p:nvSpPr>
        <p:spPr>
          <a:xfrm>
            <a:off x="3200400" y="2339841"/>
            <a:ext cx="1975757" cy="685800"/>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Corn</a:t>
            </a:r>
          </a:p>
        </p:txBody>
      </p:sp>
      <p:sp>
        <p:nvSpPr>
          <p:cNvPr id="6" name="Oval 5">
            <a:extLst>
              <a:ext uri="{FF2B5EF4-FFF2-40B4-BE49-F238E27FC236}">
                <a16:creationId xmlns:a16="http://schemas.microsoft.com/office/drawing/2014/main" id="{AC79B5CC-7789-8D41-8082-8AA72A702E0F}"/>
              </a:ext>
            </a:extLst>
          </p:cNvPr>
          <p:cNvSpPr/>
          <p:nvPr/>
        </p:nvSpPr>
        <p:spPr>
          <a:xfrm>
            <a:off x="1613218" y="3440670"/>
            <a:ext cx="1975757" cy="685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Irrigated</a:t>
            </a:r>
          </a:p>
        </p:txBody>
      </p:sp>
      <p:sp>
        <p:nvSpPr>
          <p:cNvPr id="8" name="Oval 7">
            <a:extLst>
              <a:ext uri="{FF2B5EF4-FFF2-40B4-BE49-F238E27FC236}">
                <a16:creationId xmlns:a16="http://schemas.microsoft.com/office/drawing/2014/main" id="{B6131122-AC38-054B-BE09-7475D3D94EBC}"/>
              </a:ext>
            </a:extLst>
          </p:cNvPr>
          <p:cNvSpPr/>
          <p:nvPr/>
        </p:nvSpPr>
        <p:spPr>
          <a:xfrm>
            <a:off x="1224642" y="4541498"/>
            <a:ext cx="1419704" cy="1142609"/>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Corn_IRR_Hi</a:t>
            </a:r>
            <a:endParaRPr lang="en-US" dirty="0"/>
          </a:p>
        </p:txBody>
      </p:sp>
      <p:sp>
        <p:nvSpPr>
          <p:cNvPr id="12" name="Oval 11">
            <a:extLst>
              <a:ext uri="{FF2B5EF4-FFF2-40B4-BE49-F238E27FC236}">
                <a16:creationId xmlns:a16="http://schemas.microsoft.com/office/drawing/2014/main" id="{A0CEB936-5955-6341-8038-AA8F7654AC9F}"/>
              </a:ext>
            </a:extLst>
          </p:cNvPr>
          <p:cNvSpPr/>
          <p:nvPr/>
        </p:nvSpPr>
        <p:spPr>
          <a:xfrm>
            <a:off x="2829695" y="4516783"/>
            <a:ext cx="1419704" cy="1142609"/>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Corn_IRR</a:t>
            </a:r>
            <a:r>
              <a:rPr lang="en-US" dirty="0"/>
              <a:t>_</a:t>
            </a:r>
          </a:p>
          <a:p>
            <a:pPr algn="ctr"/>
            <a:r>
              <a:rPr lang="en-US" dirty="0"/>
              <a:t>Lo</a:t>
            </a:r>
          </a:p>
        </p:txBody>
      </p:sp>
      <p:cxnSp>
        <p:nvCxnSpPr>
          <p:cNvPr id="14" name="Straight Connector 13">
            <a:extLst>
              <a:ext uri="{FF2B5EF4-FFF2-40B4-BE49-F238E27FC236}">
                <a16:creationId xmlns:a16="http://schemas.microsoft.com/office/drawing/2014/main" id="{A494F5FF-DA15-354D-AA90-F4F81AECA0D8}"/>
              </a:ext>
            </a:extLst>
          </p:cNvPr>
          <p:cNvCxnSpPr>
            <a:stCxn id="6" idx="4"/>
            <a:endCxn id="8" idx="0"/>
          </p:cNvCxnSpPr>
          <p:nvPr/>
        </p:nvCxnSpPr>
        <p:spPr>
          <a:xfrm flipH="1">
            <a:off x="1934494" y="4126470"/>
            <a:ext cx="666603" cy="41502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4CC2E3-D773-D041-A20B-B2618279A219}"/>
              </a:ext>
            </a:extLst>
          </p:cNvPr>
          <p:cNvCxnSpPr>
            <a:stCxn id="6" idx="4"/>
            <a:endCxn id="12" idx="0"/>
          </p:cNvCxnSpPr>
          <p:nvPr/>
        </p:nvCxnSpPr>
        <p:spPr>
          <a:xfrm>
            <a:off x="2601097" y="4126470"/>
            <a:ext cx="938450" cy="39031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305B543-F50A-A949-A1E8-77AAD7FE3332}"/>
              </a:ext>
            </a:extLst>
          </p:cNvPr>
          <p:cNvSpPr/>
          <p:nvPr/>
        </p:nvSpPr>
        <p:spPr>
          <a:xfrm>
            <a:off x="4865392" y="3440670"/>
            <a:ext cx="1975757" cy="685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Rainfed</a:t>
            </a:r>
          </a:p>
        </p:txBody>
      </p:sp>
      <p:sp>
        <p:nvSpPr>
          <p:cNvPr id="18" name="Oval 17">
            <a:extLst>
              <a:ext uri="{FF2B5EF4-FFF2-40B4-BE49-F238E27FC236}">
                <a16:creationId xmlns:a16="http://schemas.microsoft.com/office/drawing/2014/main" id="{4BBC9CD7-C056-B341-BEE1-98CDE9120B97}"/>
              </a:ext>
            </a:extLst>
          </p:cNvPr>
          <p:cNvSpPr/>
          <p:nvPr/>
        </p:nvSpPr>
        <p:spPr>
          <a:xfrm>
            <a:off x="4476816" y="4541498"/>
            <a:ext cx="1419704" cy="1142609"/>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Corn_RFD_Hi</a:t>
            </a:r>
            <a:endParaRPr lang="en-US" dirty="0"/>
          </a:p>
        </p:txBody>
      </p:sp>
      <p:sp>
        <p:nvSpPr>
          <p:cNvPr id="19" name="Oval 18">
            <a:extLst>
              <a:ext uri="{FF2B5EF4-FFF2-40B4-BE49-F238E27FC236}">
                <a16:creationId xmlns:a16="http://schemas.microsoft.com/office/drawing/2014/main" id="{3346A8B6-0122-A144-9C16-86A2824F4035}"/>
              </a:ext>
            </a:extLst>
          </p:cNvPr>
          <p:cNvSpPr/>
          <p:nvPr/>
        </p:nvSpPr>
        <p:spPr>
          <a:xfrm>
            <a:off x="6081869" y="4516783"/>
            <a:ext cx="1419704" cy="1142609"/>
          </a:xfrm>
          <a:prstGeom prst="ellipse">
            <a:avLst/>
          </a:prstGeom>
          <a:solidFill>
            <a:srgbClr val="FF7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Corn_RFD</a:t>
            </a:r>
            <a:r>
              <a:rPr lang="en-US" dirty="0"/>
              <a:t>_</a:t>
            </a:r>
          </a:p>
          <a:p>
            <a:pPr algn="ctr"/>
            <a:r>
              <a:rPr lang="en-US" dirty="0"/>
              <a:t>Lo</a:t>
            </a:r>
          </a:p>
        </p:txBody>
      </p:sp>
      <p:cxnSp>
        <p:nvCxnSpPr>
          <p:cNvPr id="20" name="Straight Connector 19">
            <a:extLst>
              <a:ext uri="{FF2B5EF4-FFF2-40B4-BE49-F238E27FC236}">
                <a16:creationId xmlns:a16="http://schemas.microsoft.com/office/drawing/2014/main" id="{7E7FE130-E850-6440-B1AC-0444E06EC402}"/>
              </a:ext>
            </a:extLst>
          </p:cNvPr>
          <p:cNvCxnSpPr>
            <a:stCxn id="17" idx="4"/>
            <a:endCxn id="18" idx="0"/>
          </p:cNvCxnSpPr>
          <p:nvPr/>
        </p:nvCxnSpPr>
        <p:spPr>
          <a:xfrm flipH="1">
            <a:off x="5186668" y="4126470"/>
            <a:ext cx="666603" cy="41502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7A91F2-59CF-9E45-9A5F-25ABED4A342D}"/>
              </a:ext>
            </a:extLst>
          </p:cNvPr>
          <p:cNvCxnSpPr>
            <a:stCxn id="17" idx="4"/>
            <a:endCxn id="19" idx="0"/>
          </p:cNvCxnSpPr>
          <p:nvPr/>
        </p:nvCxnSpPr>
        <p:spPr>
          <a:xfrm>
            <a:off x="5853271" y="4126470"/>
            <a:ext cx="938450" cy="39031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30FD762-E97F-BA4B-97C1-3F87E22A70EC}"/>
              </a:ext>
            </a:extLst>
          </p:cNvPr>
          <p:cNvCxnSpPr>
            <a:stCxn id="5" idx="4"/>
            <a:endCxn id="6" idx="0"/>
          </p:cNvCxnSpPr>
          <p:nvPr/>
        </p:nvCxnSpPr>
        <p:spPr>
          <a:xfrm flipH="1">
            <a:off x="2601097" y="3025641"/>
            <a:ext cx="1587182" cy="41502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FDCE8D6-810D-F341-BCB2-C1228AB53B11}"/>
              </a:ext>
            </a:extLst>
          </p:cNvPr>
          <p:cNvCxnSpPr>
            <a:stCxn id="5" idx="4"/>
            <a:endCxn id="17" idx="0"/>
          </p:cNvCxnSpPr>
          <p:nvPr/>
        </p:nvCxnSpPr>
        <p:spPr>
          <a:xfrm>
            <a:off x="4188279" y="3025641"/>
            <a:ext cx="1664992" cy="41502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15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
                                        </p:tgtEl>
                                        <p:attrNameLst>
                                          <p:attrName>fillcolor</p:attrName>
                                        </p:attrNameLst>
                                      </p:cBhvr>
                                      <p:to>
                                        <a:schemeClr val="bg1"/>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5"/>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P spid="8" grpId="0" animBg="1"/>
      <p:bldP spid="12" grpId="0" animBg="1"/>
      <p:bldP spid="17" grpId="0" animBg="1"/>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Agricultural Demand</a:t>
            </a:r>
          </a:p>
        </p:txBody>
      </p:sp>
      <p:sp>
        <p:nvSpPr>
          <p:cNvPr id="3" name="Content Placeholder 2"/>
          <p:cNvSpPr>
            <a:spLocks noGrp="1"/>
          </p:cNvSpPr>
          <p:nvPr>
            <p:ph sz="quarter" idx="20"/>
          </p:nvPr>
        </p:nvSpPr>
        <p:spPr/>
        <p:txBody>
          <a:bodyPr>
            <a:normAutofit/>
          </a:bodyPr>
          <a:lstStyle/>
          <a:p>
            <a:r>
              <a:rPr lang="en-US" dirty="0"/>
              <a:t>GCAM currently models supply and demand for approx. 13 crops, 6 animal categories, bioenergy, as well as wood products from forests.</a:t>
            </a:r>
          </a:p>
          <a:p>
            <a:endParaRPr lang="en-US" dirty="0"/>
          </a:p>
          <a:p>
            <a:r>
              <a:rPr lang="en-US" dirty="0"/>
              <a:t>We account for both food and non-food demand, including animal feed.</a:t>
            </a:r>
          </a:p>
          <a:p>
            <a:pPr lvl="1"/>
            <a:r>
              <a:rPr lang="en-US" dirty="0"/>
              <a:t>Demand for a given commodity changes over time in response to income, its price, and the price of substitutes.</a:t>
            </a:r>
          </a:p>
          <a:p>
            <a:pPr lvl="1"/>
            <a:r>
              <a:rPr lang="en-US" dirty="0"/>
              <a:t>Food, feed, and energy uses of crops are price responsive, but the price elasticity of demand for food crops is relatively small.</a:t>
            </a:r>
          </a:p>
          <a:p>
            <a:pPr lvl="1"/>
            <a:r>
              <a:rPr lang="en-US" dirty="0"/>
              <a:t>Demand is modeled at the 32 region level. Market Producer Prices differ in each of the 32 regions.</a:t>
            </a:r>
          </a:p>
          <a:p>
            <a:pPr lvl="2"/>
            <a:r>
              <a:rPr lang="en-US" dirty="0"/>
              <a:t>Regional Consumer prices are based on mix of consumption of local production and imports</a:t>
            </a:r>
          </a:p>
          <a:p>
            <a:endParaRPr lang="en-US" dirty="0"/>
          </a:p>
        </p:txBody>
      </p:sp>
    </p:spTree>
    <p:extLst>
      <p:ext uri="{BB962C8B-B14F-4D97-AF65-F5344CB8AC3E}">
        <p14:creationId xmlns:p14="http://schemas.microsoft.com/office/powerpoint/2010/main" val="259024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Agricultural System: Calibration</a:t>
            </a:r>
          </a:p>
        </p:txBody>
      </p:sp>
      <p:sp>
        <p:nvSpPr>
          <p:cNvPr id="3" name="Content Placeholder 2"/>
          <p:cNvSpPr>
            <a:spLocks noGrp="1"/>
          </p:cNvSpPr>
          <p:nvPr>
            <p:ph sz="quarter" idx="20"/>
          </p:nvPr>
        </p:nvSpPr>
        <p:spPr/>
        <p:txBody>
          <a:bodyPr>
            <a:normAutofit/>
          </a:bodyPr>
          <a:lstStyle/>
          <a:p>
            <a:r>
              <a:rPr lang="en-US" dirty="0">
                <a:solidFill>
                  <a:schemeClr val="accent2"/>
                </a:solidFill>
                <a:latin typeface="Calibri" panose="020F0502020204030204" pitchFamily="34" charset="0"/>
                <a:cs typeface="Calibri" panose="020F0502020204030204" pitchFamily="34" charset="0"/>
              </a:rPr>
              <a:t>As with all GCAM sectors and activities, GCAM functions in the agriculture and land use system are calibrated to historical values.</a:t>
            </a:r>
          </a:p>
          <a:p>
            <a:r>
              <a:rPr lang="en-US" dirty="0">
                <a:solidFill>
                  <a:schemeClr val="accent2"/>
                </a:solidFill>
                <a:latin typeface="Calibri" panose="020F0502020204030204" pitchFamily="34" charset="0"/>
                <a:cs typeface="Calibri" panose="020F0502020204030204" pitchFamily="34" charset="0"/>
              </a:rPr>
              <a:t>We define a Base Year (with some averaging over a time period) for calibration, solve the modeling in calibration mode, and then the model reproduces that Base Year exactly.</a:t>
            </a:r>
          </a:p>
          <a:p>
            <a:r>
              <a:rPr lang="en-US" dirty="0">
                <a:solidFill>
                  <a:schemeClr val="accent2"/>
                </a:solidFill>
                <a:latin typeface="Calibri" panose="020F0502020204030204" pitchFamily="34" charset="0"/>
                <a:cs typeface="Calibri" panose="020F0502020204030204" pitchFamily="34" charset="0"/>
              </a:rPr>
              <a:t>Base Year calibration determines parameters which are then used to inform the model equations for investment and operation decisions in future model years.</a:t>
            </a:r>
          </a:p>
          <a:p>
            <a:r>
              <a:rPr lang="en-US" dirty="0">
                <a:solidFill>
                  <a:schemeClr val="accent2"/>
                </a:solidFill>
                <a:latin typeface="Calibri" panose="020F0502020204030204" pitchFamily="34" charset="0"/>
                <a:cs typeface="Calibri" panose="020F0502020204030204" pitchFamily="34" charset="0"/>
              </a:rPr>
              <a:t>Regional crop and forest production, demand, land allocation, irrigation water, fertilizer demand, gross crop and forest product imports and gross exports, as well as other inter-industry demands and technology choices are all calibrated.</a:t>
            </a:r>
          </a:p>
        </p:txBody>
      </p:sp>
    </p:spTree>
    <p:extLst>
      <p:ext uri="{BB962C8B-B14F-4D97-AF65-F5344CB8AC3E}">
        <p14:creationId xmlns:p14="http://schemas.microsoft.com/office/powerpoint/2010/main" val="384710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Agricultural System: Land Competition</a:t>
            </a:r>
          </a:p>
        </p:txBody>
      </p:sp>
      <p:sp>
        <p:nvSpPr>
          <p:cNvPr id="3" name="Content Placeholder 2"/>
          <p:cNvSpPr>
            <a:spLocks noGrp="1"/>
          </p:cNvSpPr>
          <p:nvPr>
            <p:ph sz="quarter" idx="20"/>
          </p:nvPr>
        </p:nvSpPr>
        <p:spPr>
          <a:xfrm>
            <a:off x="7915940" y="2057399"/>
            <a:ext cx="6257260" cy="5486401"/>
          </a:xfrm>
        </p:spPr>
        <p:txBody>
          <a:bodyPr>
            <a:normAutofit/>
          </a:bodyPr>
          <a:lstStyle/>
          <a:p>
            <a:r>
              <a:rPr lang="en-US" dirty="0">
                <a:latin typeface="Calibri" panose="020F0502020204030204" pitchFamily="34" charset="0"/>
                <a:cs typeface="Calibri" panose="020F0502020204030204" pitchFamily="34" charset="0"/>
              </a:rPr>
              <a:t>Logit shares based on relative profitability or value among competing uses of land.</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Natural Land is also given an economic value (inferred from the data and calibration).</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Non-linear – diminishing returns/increasing costs to expanding any one land use.</a:t>
            </a:r>
          </a:p>
        </p:txBody>
      </p:sp>
      <p:pic>
        <p:nvPicPr>
          <p:cNvPr id="4" name="Content Placeholder 3">
            <a:extLst>
              <a:ext uri="{FF2B5EF4-FFF2-40B4-BE49-F238E27FC236}">
                <a16:creationId xmlns:a16="http://schemas.microsoft.com/office/drawing/2014/main" id="{7C2AE6F2-9E60-B374-DB49-C21C497E21EC}"/>
              </a:ext>
            </a:extLst>
          </p:cNvPr>
          <p:cNvPicPr>
            <a:picLocks noChangeAspect="1"/>
          </p:cNvPicPr>
          <p:nvPr/>
        </p:nvPicPr>
        <p:blipFill>
          <a:blip r:embed="rId2"/>
          <a:srcRect l="-21922" r="-21922"/>
          <a:stretch>
            <a:fillRect/>
          </a:stretch>
        </p:blipFill>
        <p:spPr>
          <a:xfrm>
            <a:off x="74428" y="2402117"/>
            <a:ext cx="7639493" cy="3990707"/>
          </a:xfrm>
          <a:prstGeom prst="rect">
            <a:avLst/>
          </a:prstGeom>
        </p:spPr>
      </p:pic>
    </p:spTree>
    <p:extLst>
      <p:ext uri="{BB962C8B-B14F-4D97-AF65-F5344CB8AC3E}">
        <p14:creationId xmlns:p14="http://schemas.microsoft.com/office/powerpoint/2010/main" val="115780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330" y="270933"/>
            <a:ext cx="11158870" cy="1310979"/>
          </a:xfrm>
        </p:spPr>
        <p:txBody>
          <a:bodyPr/>
          <a:lstStyle/>
          <a:p>
            <a:r>
              <a:rPr lang="en-US" dirty="0"/>
              <a:t>Land Competition and Logit Exponents</a:t>
            </a:r>
          </a:p>
        </p:txBody>
      </p:sp>
      <p:pic>
        <p:nvPicPr>
          <p:cNvPr id="5" name="Picture 4">
            <a:extLst>
              <a:ext uri="{FF2B5EF4-FFF2-40B4-BE49-F238E27FC236}">
                <a16:creationId xmlns:a16="http://schemas.microsoft.com/office/drawing/2014/main" id="{766BDBBC-C3A1-49F0-2C80-D35E300C21AC}"/>
              </a:ext>
            </a:extLst>
          </p:cNvPr>
          <p:cNvPicPr>
            <a:picLocks noChangeAspect="1"/>
          </p:cNvPicPr>
          <p:nvPr/>
        </p:nvPicPr>
        <p:blipFill>
          <a:blip r:embed="rId2"/>
          <a:stretch>
            <a:fillRect/>
          </a:stretch>
        </p:blipFill>
        <p:spPr>
          <a:xfrm>
            <a:off x="1854494" y="3540355"/>
            <a:ext cx="6634717" cy="4438503"/>
          </a:xfrm>
          <a:prstGeom prst="rect">
            <a:avLst/>
          </a:prstGeom>
        </p:spPr>
      </p:pic>
      <p:graphicFrame>
        <p:nvGraphicFramePr>
          <p:cNvPr id="8" name="Object 2">
            <a:extLst>
              <a:ext uri="{FF2B5EF4-FFF2-40B4-BE49-F238E27FC236}">
                <a16:creationId xmlns:a16="http://schemas.microsoft.com/office/drawing/2014/main" id="{7A891A91-E7C3-9AF3-E145-ED57498F099D}"/>
              </a:ext>
            </a:extLst>
          </p:cNvPr>
          <p:cNvGraphicFramePr>
            <a:graphicFrameLocks noChangeAspect="1"/>
          </p:cNvGraphicFramePr>
          <p:nvPr>
            <p:extLst>
              <p:ext uri="{D42A27DB-BD31-4B8C-83A1-F6EECF244321}">
                <p14:modId xmlns:p14="http://schemas.microsoft.com/office/powerpoint/2010/main" val="3003234995"/>
              </p:ext>
            </p:extLst>
          </p:nvPr>
        </p:nvGraphicFramePr>
        <p:xfrm>
          <a:off x="3933936" y="1588676"/>
          <a:ext cx="1676400" cy="1163638"/>
        </p:xfrm>
        <a:graphic>
          <a:graphicData uri="http://schemas.openxmlformats.org/presentationml/2006/ole">
            <mc:AlternateContent xmlns:mc="http://schemas.openxmlformats.org/markup-compatibility/2006">
              <mc:Choice xmlns:v="urn:schemas-microsoft-com:vml" Requires="v">
                <p:oleObj name="Equation" r:id="rId3" imgW="952500" imgH="660400" progId="Equation.3">
                  <p:embed/>
                </p:oleObj>
              </mc:Choice>
              <mc:Fallback>
                <p:oleObj name="Equation" r:id="rId3" imgW="952500" imgH="660400" progId="Equation.3">
                  <p:embed/>
                  <p:pic>
                    <p:nvPicPr>
                      <p:cNvPr id="8" name="Object 2">
                        <a:extLst>
                          <a:ext uri="{FF2B5EF4-FFF2-40B4-BE49-F238E27FC236}">
                            <a16:creationId xmlns:a16="http://schemas.microsoft.com/office/drawing/2014/main" id="{7A891A91-E7C3-9AF3-E145-ED57498F099D}"/>
                          </a:ext>
                        </a:extLst>
                      </p:cNvPr>
                      <p:cNvPicPr>
                        <a:picLocks noChangeAspect="1" noChangeArrowheads="1"/>
                      </p:cNvPicPr>
                      <p:nvPr/>
                    </p:nvPicPr>
                    <p:blipFill>
                      <a:blip r:embed="rId4"/>
                      <a:srcRect/>
                      <a:stretch>
                        <a:fillRect/>
                      </a:stretch>
                    </p:blipFill>
                    <p:spPr bwMode="auto">
                      <a:xfrm>
                        <a:off x="3933936" y="1588676"/>
                        <a:ext cx="1676400" cy="1163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 name="TextBox 3">
            <a:extLst>
              <a:ext uri="{FF2B5EF4-FFF2-40B4-BE49-F238E27FC236}">
                <a16:creationId xmlns:a16="http://schemas.microsoft.com/office/drawing/2014/main" id="{9918C667-0AE6-124B-0B74-2707E94150E2}"/>
              </a:ext>
            </a:extLst>
          </p:cNvPr>
          <p:cNvSpPr txBox="1">
            <a:spLocks noChangeArrowheads="1"/>
          </p:cNvSpPr>
          <p:nvPr/>
        </p:nvSpPr>
        <p:spPr bwMode="auto">
          <a:xfrm>
            <a:off x="2362976" y="2755008"/>
            <a:ext cx="481832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1400" b="1" i="1"/>
              <a:t>Source: </a:t>
            </a:r>
            <a:r>
              <a:rPr lang="en-US" sz="1400"/>
              <a:t>Clarke and Edmonds (1993), McFadden (1974)</a:t>
            </a:r>
          </a:p>
        </p:txBody>
      </p:sp>
      <p:sp>
        <p:nvSpPr>
          <p:cNvPr id="10" name="TextBox 7">
            <a:extLst>
              <a:ext uri="{FF2B5EF4-FFF2-40B4-BE49-F238E27FC236}">
                <a16:creationId xmlns:a16="http://schemas.microsoft.com/office/drawing/2014/main" id="{E3EB8DFE-BCDC-DF3A-24C9-808C8CCC503D}"/>
              </a:ext>
            </a:extLst>
          </p:cNvPr>
          <p:cNvSpPr txBox="1">
            <a:spLocks noChangeArrowheads="1"/>
          </p:cNvSpPr>
          <p:nvPr/>
        </p:nvSpPr>
        <p:spPr bwMode="auto">
          <a:xfrm>
            <a:off x="2585373" y="3430320"/>
            <a:ext cx="590383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b="1"/>
              <a:t>Land shares when land type 1</a:t>
            </a:r>
            <a:r>
              <a:rPr lang="ja-JP" altLang="en-US" sz="1400" b="1"/>
              <a:t>’</a:t>
            </a:r>
            <a:r>
              <a:rPr lang="en-US" sz="1400" b="1"/>
              <a:t>s profit increases by 20%</a:t>
            </a:r>
          </a:p>
        </p:txBody>
      </p:sp>
      <p:sp>
        <p:nvSpPr>
          <p:cNvPr id="13" name="Content Placeholder 2">
            <a:extLst>
              <a:ext uri="{FF2B5EF4-FFF2-40B4-BE49-F238E27FC236}">
                <a16:creationId xmlns:a16="http://schemas.microsoft.com/office/drawing/2014/main" id="{8564C5A0-DC81-CB75-6A42-6C32C6A7FC85}"/>
              </a:ext>
            </a:extLst>
          </p:cNvPr>
          <p:cNvSpPr>
            <a:spLocks noGrp="1"/>
          </p:cNvSpPr>
          <p:nvPr>
            <p:ph sz="quarter" idx="20"/>
          </p:nvPr>
        </p:nvSpPr>
        <p:spPr>
          <a:xfrm>
            <a:off x="8715042" y="2492456"/>
            <a:ext cx="5420943" cy="5486401"/>
          </a:xfrm>
        </p:spPr>
        <p:txBody>
          <a:bodyPr>
            <a:normAutofit/>
          </a:bodyPr>
          <a:lstStyle/>
          <a:p>
            <a:r>
              <a:rPr lang="en-US" dirty="0">
                <a:solidFill>
                  <a:schemeClr val="accent2"/>
                </a:solidFill>
                <a:latin typeface="Calibri" panose="020F0502020204030204" pitchFamily="34" charset="0"/>
                <a:cs typeface="Calibri" panose="020F0502020204030204" pitchFamily="34" charset="0"/>
              </a:rPr>
              <a:t>Higher exponent approaches linear or winner-take-all outcome.</a:t>
            </a:r>
          </a:p>
          <a:p>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accent2"/>
                </a:solidFill>
                <a:latin typeface="Calibri" panose="020F0502020204030204" pitchFamily="34" charset="0"/>
                <a:cs typeface="Calibri" panose="020F0502020204030204" pitchFamily="34" charset="0"/>
              </a:rPr>
              <a:t>Zero exponent means share is insensitive to profit changes.</a:t>
            </a:r>
          </a:p>
          <a:p>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accent2"/>
                </a:solidFill>
                <a:latin typeface="Calibri" panose="020F0502020204030204" pitchFamily="34" charset="0"/>
                <a:cs typeface="Calibri" panose="020F0502020204030204" pitchFamily="34" charset="0"/>
              </a:rPr>
              <a:t>Elasticity interpretation, although non-constant.</a:t>
            </a:r>
          </a:p>
        </p:txBody>
      </p:sp>
    </p:spTree>
    <p:extLst>
      <p:ext uri="{BB962C8B-B14F-4D97-AF65-F5344CB8AC3E}">
        <p14:creationId xmlns:p14="http://schemas.microsoft.com/office/powerpoint/2010/main" val="308824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Logit Exponents and Elasticities</a:t>
            </a:r>
          </a:p>
        </p:txBody>
      </p:sp>
      <p:sp>
        <p:nvSpPr>
          <p:cNvPr id="3" name="Content Placeholder 2"/>
          <p:cNvSpPr>
            <a:spLocks noGrp="1"/>
          </p:cNvSpPr>
          <p:nvPr>
            <p:ph sz="quarter" idx="20"/>
          </p:nvPr>
        </p:nvSpPr>
        <p:spPr>
          <a:xfrm>
            <a:off x="1174898" y="6342321"/>
            <a:ext cx="12998302" cy="1148316"/>
          </a:xfrm>
        </p:spPr>
        <p:txBody>
          <a:bodyPr>
            <a:normAutofit fontScale="92500" lnSpcReduction="20000"/>
          </a:bodyPr>
          <a:lstStyle/>
          <a:p>
            <a:r>
              <a:rPr lang="en-US" dirty="0">
                <a:solidFill>
                  <a:schemeClr val="accent2"/>
                </a:solidFill>
                <a:latin typeface="Calibri" panose="020F0502020204030204" pitchFamily="34" charset="0"/>
                <a:cs typeface="Calibri" panose="020F0502020204030204" pitchFamily="34" charset="0"/>
              </a:rPr>
              <a:t>There is not a constant elasticity relationship with respect to changes in relative profit.</a:t>
            </a:r>
          </a:p>
          <a:p>
            <a:r>
              <a:rPr lang="en-US" dirty="0">
                <a:solidFill>
                  <a:schemeClr val="accent2"/>
                </a:solidFill>
                <a:latin typeface="Calibri" panose="020F0502020204030204" pitchFamily="34" charset="0"/>
                <a:cs typeface="Calibri" panose="020F0502020204030204" pitchFamily="34" charset="0"/>
              </a:rPr>
              <a:t>Elasticity is highest at low shares (profits), but decreases as share (profit) increases, reflecting diminishing returns to expansion.</a:t>
            </a:r>
          </a:p>
          <a:p>
            <a:endParaRPr lang="en-US" dirty="0">
              <a:solidFill>
                <a:schemeClr val="accent2"/>
              </a:solidFill>
              <a:latin typeface="Calibri" panose="020F0502020204030204" pitchFamily="34" charset="0"/>
              <a:cs typeface="Calibri" panose="020F0502020204030204" pitchFamily="34" charset="0"/>
            </a:endParaRPr>
          </a:p>
          <a:p>
            <a:endParaRPr lang="en-US" dirty="0">
              <a:solidFill>
                <a:schemeClr val="accent2"/>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EC3BF71-7BDE-1A28-BD45-CABBC0B875AF}"/>
              </a:ext>
            </a:extLst>
          </p:cNvPr>
          <p:cNvPicPr>
            <a:picLocks noChangeAspect="1"/>
          </p:cNvPicPr>
          <p:nvPr/>
        </p:nvPicPr>
        <p:blipFill>
          <a:blip r:embed="rId2"/>
          <a:stretch>
            <a:fillRect/>
          </a:stretch>
        </p:blipFill>
        <p:spPr>
          <a:xfrm>
            <a:off x="3331535" y="1619693"/>
            <a:ext cx="6769395" cy="4377964"/>
          </a:xfrm>
          <a:prstGeom prst="rect">
            <a:avLst/>
          </a:prstGeom>
        </p:spPr>
      </p:pic>
    </p:spTree>
    <p:extLst>
      <p:ext uri="{BB962C8B-B14F-4D97-AF65-F5344CB8AC3E}">
        <p14:creationId xmlns:p14="http://schemas.microsoft.com/office/powerpoint/2010/main" val="153575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70933"/>
            <a:ext cx="10972800" cy="712579"/>
          </a:xfrm>
        </p:spPr>
        <p:txBody>
          <a:bodyPr/>
          <a:lstStyle/>
          <a:p>
            <a:r>
              <a:rPr lang="en-US" dirty="0"/>
              <a:t>Land Use Change and Terrestrial Carbon</a:t>
            </a:r>
          </a:p>
        </p:txBody>
      </p:sp>
      <p:sp>
        <p:nvSpPr>
          <p:cNvPr id="3" name="Content Placeholder 2"/>
          <p:cNvSpPr>
            <a:spLocks noGrp="1"/>
          </p:cNvSpPr>
          <p:nvPr>
            <p:ph sz="quarter" idx="20"/>
          </p:nvPr>
        </p:nvSpPr>
        <p:spPr>
          <a:xfrm>
            <a:off x="1371600" y="1536405"/>
            <a:ext cx="12801600" cy="6007395"/>
          </a:xfrm>
        </p:spPr>
        <p:txBody>
          <a:bodyPr>
            <a:normAutofit/>
          </a:bodyPr>
          <a:lstStyle/>
          <a:p>
            <a:r>
              <a:rPr lang="en-US" dirty="0">
                <a:solidFill>
                  <a:schemeClr val="accent2"/>
                </a:solidFill>
                <a:latin typeface="Calibri" panose="020F0502020204030204" pitchFamily="34" charset="0"/>
                <a:cs typeface="Calibri" panose="020F0502020204030204" pitchFamily="34" charset="0"/>
              </a:rPr>
              <a:t>GCAM tracks separate pools of vegetative and soil carbon for each land use and category in each land use region.</a:t>
            </a:r>
          </a:p>
          <a:p>
            <a:r>
              <a:rPr lang="en-US" dirty="0">
                <a:solidFill>
                  <a:schemeClr val="accent2"/>
                </a:solidFill>
                <a:latin typeface="Calibri" panose="020F0502020204030204" pitchFamily="34" charset="0"/>
                <a:cs typeface="Calibri" panose="020F0502020204030204" pitchFamily="34" charset="0"/>
              </a:rPr>
              <a:t>Changes in terrestrial carbon, whether a net emission or net uptake, occur when land is changed to a use with a different carbon density.</a:t>
            </a:r>
          </a:p>
          <a:p>
            <a:r>
              <a:rPr lang="en-US" dirty="0">
                <a:solidFill>
                  <a:schemeClr val="accent2"/>
                </a:solidFill>
                <a:latin typeface="Calibri" panose="020F0502020204030204" pitchFamily="34" charset="0"/>
                <a:cs typeface="Calibri" panose="020F0502020204030204" pitchFamily="34" charset="0"/>
              </a:rPr>
              <a:t>We start with the total change in carbon stock for each land type and region based on long-run carbon densities associated with each land use.</a:t>
            </a:r>
          </a:p>
          <a:p>
            <a:pPr lvl="1"/>
            <a:r>
              <a:rPr lang="en-US" dirty="0">
                <a:solidFill>
                  <a:schemeClr val="accent2"/>
                </a:solidFill>
                <a:latin typeface="Calibri" panose="020F0502020204030204" pitchFamily="34" charset="0"/>
                <a:cs typeface="Calibri" panose="020F0502020204030204" pitchFamily="34" charset="0"/>
              </a:rPr>
              <a:t>Δ C Stock = [Land Area (t)]*[C density (t)] - [Land Area (t-1)]*[C density (t-1)]</a:t>
            </a:r>
          </a:p>
          <a:p>
            <a:r>
              <a:rPr lang="en-US" dirty="0">
                <a:solidFill>
                  <a:schemeClr val="accent2"/>
                </a:solidFill>
                <a:latin typeface="Calibri" panose="020F0502020204030204" pitchFamily="34" charset="0"/>
                <a:cs typeface="Calibri" panose="020F0502020204030204" pitchFamily="34" charset="0"/>
              </a:rPr>
              <a:t>If change in land area decreases the vegetative carbon stock (e.g., deforestation), then GCAM computes a carbon emission in that period.</a:t>
            </a:r>
          </a:p>
          <a:p>
            <a:r>
              <a:rPr lang="en-US" dirty="0">
                <a:solidFill>
                  <a:schemeClr val="accent2"/>
                </a:solidFill>
                <a:latin typeface="Calibri" panose="020F0502020204030204" pitchFamily="34" charset="0"/>
                <a:cs typeface="Calibri" panose="020F0502020204030204" pitchFamily="34" charset="0"/>
              </a:rPr>
              <a:t>If change in land area increases the vegetative carbon stock (e.g., afforestation), then GCAM computes a gradual uptake over terrestrial carbon as the stock grows.</a:t>
            </a:r>
          </a:p>
          <a:p>
            <a:r>
              <a:rPr lang="en-US" dirty="0">
                <a:solidFill>
                  <a:schemeClr val="accent2"/>
                </a:solidFill>
                <a:latin typeface="Calibri" panose="020F0502020204030204" pitchFamily="34" charset="0"/>
                <a:cs typeface="Calibri" panose="020F0502020204030204" pitchFamily="34" charset="0"/>
              </a:rPr>
              <a:t>All changes in soil carbon, whether increasing or decreasing, are modeled over time assuming an exponentially rate to reach the long-run carbon density.</a:t>
            </a:r>
          </a:p>
          <a:p>
            <a:endParaRPr lang="en-US" dirty="0">
              <a:solidFill>
                <a:schemeClr val="accent2"/>
              </a:solidFill>
              <a:latin typeface="Calibri" panose="020F0502020204030204" pitchFamily="34" charset="0"/>
              <a:cs typeface="Calibri" panose="020F0502020204030204" pitchFamily="34" charset="0"/>
            </a:endParaRPr>
          </a:p>
          <a:p>
            <a:endParaRPr lang="en-US"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934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70934"/>
            <a:ext cx="10972800" cy="845486"/>
          </a:xfrm>
        </p:spPr>
        <p:txBody>
          <a:bodyPr/>
          <a:lstStyle/>
          <a:p>
            <a:r>
              <a:rPr lang="en-US" dirty="0"/>
              <a:t>Other Agricultural Emissions</a:t>
            </a:r>
          </a:p>
        </p:txBody>
      </p:sp>
      <p:sp>
        <p:nvSpPr>
          <p:cNvPr id="3" name="Content Placeholder 2"/>
          <p:cNvSpPr>
            <a:spLocks noGrp="1"/>
          </p:cNvSpPr>
          <p:nvPr>
            <p:ph sz="quarter" idx="20"/>
          </p:nvPr>
        </p:nvSpPr>
        <p:spPr>
          <a:xfrm>
            <a:off x="1371600" y="1536405"/>
            <a:ext cx="12801600" cy="6007395"/>
          </a:xfrm>
        </p:spPr>
        <p:txBody>
          <a:bodyPr>
            <a:normAutofit/>
          </a:bodyPr>
          <a:lstStyle/>
          <a:p>
            <a:r>
              <a:rPr lang="en-US" dirty="0">
                <a:solidFill>
                  <a:schemeClr val="accent2"/>
                </a:solidFill>
                <a:latin typeface="Calibri" panose="020F0502020204030204" pitchFamily="34" charset="0"/>
                <a:cs typeface="Calibri" panose="020F0502020204030204" pitchFamily="34" charset="0"/>
              </a:rPr>
              <a:t>Base year emissions are calibrated to match the EDGAR data set for most emissions (exceptions are BC &amp; OC, where we still use RCP inventories). We use this data to calculate emissions factors (emissions per unit of activity) for all crops and animals, as well as some land sources (savannah burning, deforestation, forest fires)</a:t>
            </a:r>
          </a:p>
          <a:p>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accent2"/>
                </a:solidFill>
                <a:latin typeface="Calibri" panose="020F0502020204030204" pitchFamily="34" charset="0"/>
                <a:cs typeface="Calibri" panose="020F0502020204030204" pitchFamily="34" charset="0"/>
              </a:rPr>
              <a:t>Emissions include: CH4, N2O, NOx, SO2, VOCs, NH3</a:t>
            </a:r>
          </a:p>
          <a:p>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accent2"/>
                </a:solidFill>
                <a:latin typeface="Calibri" panose="020F0502020204030204" pitchFamily="34" charset="0"/>
                <a:cs typeface="Calibri" panose="020F0502020204030204" pitchFamily="34" charset="0"/>
              </a:rPr>
              <a:t>Future emissions:</a:t>
            </a:r>
          </a:p>
          <a:p>
            <a:pPr lvl="1"/>
            <a:r>
              <a:rPr lang="en-US" dirty="0">
                <a:solidFill>
                  <a:schemeClr val="accent2"/>
                </a:solidFill>
                <a:latin typeface="Calibri" panose="020F0502020204030204" pitchFamily="34" charset="0"/>
                <a:cs typeface="Calibri" panose="020F0502020204030204" pitchFamily="34" charset="0"/>
              </a:rPr>
              <a:t>Increase if drivers increase </a:t>
            </a:r>
          </a:p>
          <a:p>
            <a:pPr lvl="1"/>
            <a:r>
              <a:rPr lang="en-US" dirty="0">
                <a:solidFill>
                  <a:schemeClr val="accent2"/>
                </a:solidFill>
                <a:latin typeface="Calibri" panose="020F0502020204030204" pitchFamily="34" charset="0"/>
                <a:cs typeface="Calibri" panose="020F0502020204030204" pitchFamily="34" charset="0"/>
              </a:rPr>
              <a:t>Decrease if abatement options are available and a carbon price is imposed. We use the new EPA MAC curves in this case.</a:t>
            </a:r>
          </a:p>
          <a:p>
            <a:endParaRPr lang="en-US"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884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6670" y="238480"/>
            <a:ext cx="9013409" cy="824929"/>
          </a:xfrm>
        </p:spPr>
        <p:txBody>
          <a:bodyPr/>
          <a:lstStyle/>
          <a:p>
            <a:r>
              <a:rPr lang="en-US" dirty="0"/>
              <a:t>GCAM Scope and Coverage</a:t>
            </a:r>
          </a:p>
        </p:txBody>
      </p:sp>
      <p:sp>
        <p:nvSpPr>
          <p:cNvPr id="4" name="TextBox 3"/>
          <p:cNvSpPr txBox="1"/>
          <p:nvPr/>
        </p:nvSpPr>
        <p:spPr>
          <a:xfrm>
            <a:off x="10033535" y="1087921"/>
            <a:ext cx="3741317" cy="461665"/>
          </a:xfrm>
          <a:prstGeom prst="rect">
            <a:avLst/>
          </a:prstGeom>
          <a:noFill/>
        </p:spPr>
        <p:txBody>
          <a:bodyPr wrap="square" rtlCol="0">
            <a:spAutoFit/>
          </a:bodyPr>
          <a:lstStyle/>
          <a:p>
            <a:r>
              <a:rPr lang="en-US" sz="2400" b="1" dirty="0"/>
              <a:t>Global Coverage</a:t>
            </a:r>
          </a:p>
        </p:txBody>
      </p:sp>
      <p:pic>
        <p:nvPicPr>
          <p:cNvPr id="5" name="Picture 2" descr="C:\Users\d3a938\Documents\GCAM MiniCAM &amp; SGM\presentations\32RegGCAM.bmp"/>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812518" y="1671273"/>
            <a:ext cx="3187741" cy="1651822"/>
          </a:xfrm>
          <a:prstGeom prst="rect">
            <a:avLst/>
          </a:prstGeom>
          <a:ln>
            <a:solidFill>
              <a:schemeClr val="tx1"/>
            </a:solidFill>
          </a:ln>
          <a:effectLst>
            <a:outerShdw blurRad="292100" dist="139700" dir="2700000" algn="tl" rotWithShape="0">
              <a:srgbClr val="000000">
                <a:alpha val="65000"/>
              </a:srgbClr>
            </a:outerShdw>
          </a:effectLst>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9508015" y="4963559"/>
            <a:ext cx="1182019" cy="822960"/>
          </a:xfrm>
          <a:prstGeom prst="rect">
            <a:avLst/>
          </a:prstGeom>
          <a:noFill/>
          <a:effectLst/>
        </p:spPr>
        <p:txBody>
          <a:bodyPr wrap="square" rtlCol="0" anchor="ctr" anchorCtr="0">
            <a:noAutofit/>
          </a:bodyPr>
          <a:lstStyle>
            <a:defPPr>
              <a:defRPr lang="en-US"/>
            </a:defPPr>
            <a:lvl1pPr algn="ctr" defTabSz="457200" fontAlgn="auto">
              <a:spcBef>
                <a:spcPts val="0"/>
              </a:spcBef>
              <a:spcAft>
                <a:spcPts val="0"/>
              </a:spcAft>
              <a:defRPr sz="1400" b="1">
                <a:solidFill>
                  <a:srgbClr val="000000"/>
                </a:solidFill>
                <a:latin typeface="Arial"/>
                <a:ea typeface="ＭＳ Ｐゴシック"/>
              </a:defRPr>
            </a:lvl1pPr>
          </a:lstStyle>
          <a:p>
            <a:pPr algn="l"/>
            <a:r>
              <a:rPr lang="en-US" sz="1680" dirty="0">
                <a:solidFill>
                  <a:schemeClr val="tx1"/>
                </a:solidFill>
              </a:rPr>
              <a:t>384 Land Regions</a:t>
            </a:r>
          </a:p>
        </p:txBody>
      </p:sp>
      <p:sp>
        <p:nvSpPr>
          <p:cNvPr id="8" name="TextBox 7"/>
          <p:cNvSpPr txBox="1"/>
          <p:nvPr/>
        </p:nvSpPr>
        <p:spPr>
          <a:xfrm>
            <a:off x="8446848" y="2262662"/>
            <a:ext cx="1365670" cy="447966"/>
          </a:xfrm>
          <a:prstGeom prst="rect">
            <a:avLst/>
          </a:prstGeom>
          <a:noFill/>
          <a:effectLst/>
        </p:spPr>
        <p:txBody>
          <a:bodyPr wrap="square" rtlCol="0" anchor="ctr" anchorCtr="0">
            <a:noAutofit/>
          </a:bodyPr>
          <a:lstStyle/>
          <a:p>
            <a:pPr defTabSz="548640"/>
            <a:r>
              <a:rPr lang="en-US" sz="1680" b="1" dirty="0">
                <a:latin typeface="Arial"/>
                <a:ea typeface="ＭＳ Ｐゴシック"/>
              </a:rPr>
              <a:t>32 Energy &amp; Economy Regions</a:t>
            </a:r>
          </a:p>
        </p:txBody>
      </p:sp>
      <p:pic>
        <p:nvPicPr>
          <p:cNvPr id="9" name="Picture 8"/>
          <p:cNvPicPr>
            <a:picLocks noChangeAspect="1"/>
          </p:cNvPicPr>
          <p:nvPr/>
        </p:nvPicPr>
        <p:blipFill rotWithShape="1">
          <a:blip r:embed="rId3"/>
          <a:srcRect l="14300" t="43788" r="63588" b="26970"/>
          <a:stretch/>
        </p:blipFill>
        <p:spPr bwMode="auto">
          <a:xfrm>
            <a:off x="10385532" y="2925037"/>
            <a:ext cx="3187741" cy="1683668"/>
          </a:xfrm>
          <a:prstGeom prst="rect">
            <a:avLst/>
          </a:prstGeom>
          <a:ln>
            <a:solidFill>
              <a:schemeClr val="tx1"/>
            </a:solidFill>
          </a:ln>
          <a:effectLst>
            <a:outerShdw blurRad="292100" dist="139700" dir="2700000" algn="tl" rotWithShape="0">
              <a:srgbClr val="000000">
                <a:alpha val="65000"/>
              </a:srgbClr>
            </a:outerShdw>
          </a:effectLst>
          <a:extLst>
            <a:ext uri="{53640926-AAD7-44d8-BBD7-CCE9431645EC}">
              <a14:shadowObscured xmlns="" xmlns:a14="http://schemas.microsoft.com/office/drawing/2010/main"/>
            </a:ext>
          </a:extLst>
        </p:spPr>
      </p:pic>
      <p:sp>
        <p:nvSpPr>
          <p:cNvPr id="10" name="TextBox 9"/>
          <p:cNvSpPr txBox="1"/>
          <p:nvPr/>
        </p:nvSpPr>
        <p:spPr>
          <a:xfrm>
            <a:off x="8993419" y="3558281"/>
            <a:ext cx="1105606" cy="534246"/>
          </a:xfrm>
          <a:prstGeom prst="rect">
            <a:avLst/>
          </a:prstGeom>
          <a:noFill/>
          <a:effectLst/>
        </p:spPr>
        <p:txBody>
          <a:bodyPr wrap="square" rtlCol="0" anchor="ctr" anchorCtr="0">
            <a:noAutofit/>
          </a:bodyPr>
          <a:lstStyle>
            <a:defPPr>
              <a:defRPr lang="en-US"/>
            </a:defPPr>
            <a:lvl1pPr algn="ctr" defTabSz="457200" fontAlgn="auto">
              <a:spcBef>
                <a:spcPts val="0"/>
              </a:spcBef>
              <a:spcAft>
                <a:spcPts val="0"/>
              </a:spcAft>
              <a:defRPr sz="1400" b="1">
                <a:solidFill>
                  <a:srgbClr val="000000"/>
                </a:solidFill>
                <a:latin typeface="Arial"/>
                <a:ea typeface="ＭＳ Ｐゴシック"/>
              </a:defRPr>
            </a:lvl1pPr>
          </a:lstStyle>
          <a:p>
            <a:pPr algn="l"/>
            <a:r>
              <a:rPr lang="en-US" sz="1680" dirty="0">
                <a:solidFill>
                  <a:schemeClr val="tx1"/>
                </a:solidFill>
              </a:rPr>
              <a:t>235 Water Basins</a:t>
            </a:r>
          </a:p>
        </p:txBody>
      </p:sp>
      <p:pic>
        <p:nvPicPr>
          <p:cNvPr id="18" name="Picture 17">
            <a:extLst>
              <a:ext uri="{FF2B5EF4-FFF2-40B4-BE49-F238E27FC236}">
                <a16:creationId xmlns:a16="http://schemas.microsoft.com/office/drawing/2014/main" id="{3E2D7330-BEEB-B747-9DE8-7BF54B124987}"/>
              </a:ext>
            </a:extLst>
          </p:cNvPr>
          <p:cNvPicPr>
            <a:picLocks noChangeAspect="1"/>
          </p:cNvPicPr>
          <p:nvPr/>
        </p:nvPicPr>
        <p:blipFill rotWithShape="1">
          <a:blip r:embed="rId4"/>
          <a:srcRect l="4025" t="8406" r="4025" b="22864"/>
          <a:stretch/>
        </p:blipFill>
        <p:spPr>
          <a:xfrm>
            <a:off x="10860120" y="4263102"/>
            <a:ext cx="3163511" cy="1650185"/>
          </a:xfrm>
          <a:prstGeom prst="rect">
            <a:avLst/>
          </a:prstGeom>
          <a:ln>
            <a:solidFill>
              <a:schemeClr val="tx1"/>
            </a:solidFill>
          </a:ln>
          <a:effectLst>
            <a:outerShdw blurRad="292100" dist="139700" dir="2700000" algn="ctr" rotWithShape="0">
              <a:srgbClr val="000000">
                <a:alpha val="65000"/>
              </a:srgbClr>
            </a:outerShdw>
          </a:effectLst>
        </p:spPr>
      </p:pic>
      <p:sp>
        <p:nvSpPr>
          <p:cNvPr id="17" name="Content Placeholder 2">
            <a:extLst>
              <a:ext uri="{FF2B5EF4-FFF2-40B4-BE49-F238E27FC236}">
                <a16:creationId xmlns:a16="http://schemas.microsoft.com/office/drawing/2014/main" id="{C3B300C2-EC82-8D4A-B4BE-B9E735F1D0FC}"/>
              </a:ext>
            </a:extLst>
          </p:cNvPr>
          <p:cNvSpPr txBox="1">
            <a:spLocks/>
          </p:cNvSpPr>
          <p:nvPr/>
        </p:nvSpPr>
        <p:spPr>
          <a:xfrm>
            <a:off x="9265311" y="6189378"/>
            <a:ext cx="5046040" cy="822960"/>
          </a:xfrm>
        </p:spPr>
        <p:txBody>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r>
              <a:rPr lang="en-US" altLang="en-US" sz="2000" dirty="0">
                <a:solidFill>
                  <a:schemeClr val="tx1">
                    <a:lumMod val="50000"/>
                  </a:schemeClr>
                </a:solidFill>
                <a:latin typeface="Calibri (body)"/>
              </a:rPr>
              <a:t>32 Energy/Economic regions</a:t>
            </a:r>
          </a:p>
          <a:p>
            <a:r>
              <a:rPr lang="en-US" altLang="en-US" sz="2000" dirty="0">
                <a:solidFill>
                  <a:schemeClr val="tx1">
                    <a:lumMod val="50000"/>
                  </a:schemeClr>
                </a:solidFill>
                <a:latin typeface="Calibri (body)"/>
              </a:rPr>
              <a:t>384 Land regions based on water basins</a:t>
            </a:r>
          </a:p>
        </p:txBody>
      </p:sp>
      <p:sp>
        <p:nvSpPr>
          <p:cNvPr id="3" name="Content Placeholder 2">
            <a:extLst>
              <a:ext uri="{FF2B5EF4-FFF2-40B4-BE49-F238E27FC236}">
                <a16:creationId xmlns:a16="http://schemas.microsoft.com/office/drawing/2014/main" id="{A9B688E5-52EB-5AA0-1A60-44C9246FD59E}"/>
              </a:ext>
            </a:extLst>
          </p:cNvPr>
          <p:cNvSpPr>
            <a:spLocks noGrp="1"/>
          </p:cNvSpPr>
          <p:nvPr>
            <p:ph sz="quarter" idx="20"/>
          </p:nvPr>
        </p:nvSpPr>
        <p:spPr>
          <a:xfrm>
            <a:off x="930349" y="1677302"/>
            <a:ext cx="7612712" cy="6162260"/>
          </a:xfrm>
        </p:spPr>
        <p:txBody>
          <a:bodyPr/>
          <a:lstStyle/>
          <a:p>
            <a:r>
              <a:rPr lang="en-US" altLang="en-US" sz="2400" dirty="0">
                <a:solidFill>
                  <a:schemeClr val="tx1">
                    <a:lumMod val="50000"/>
                  </a:schemeClr>
                </a:solidFill>
                <a:latin typeface="Calibri" panose="020F0502020204030204" pitchFamily="34" charset="0"/>
                <a:cs typeface="Calibri" panose="020F0502020204030204" pitchFamily="34" charset="0"/>
              </a:rPr>
              <a:t>GCAM is a </a:t>
            </a:r>
            <a:r>
              <a:rPr lang="en-US" altLang="en-US" sz="2400" b="1" i="1" dirty="0">
                <a:solidFill>
                  <a:schemeClr val="tx1">
                    <a:lumMod val="50000"/>
                  </a:schemeClr>
                </a:solidFill>
                <a:latin typeface="Calibri" panose="020F0502020204030204" pitchFamily="34" charset="0"/>
                <a:cs typeface="Calibri" panose="020F0502020204030204" pitchFamily="34" charset="0"/>
              </a:rPr>
              <a:t>multisector, multi-regional, dynamic model </a:t>
            </a:r>
            <a:r>
              <a:rPr lang="en-US" altLang="en-US" sz="2400" dirty="0">
                <a:solidFill>
                  <a:schemeClr val="tx1">
                    <a:lumMod val="50000"/>
                  </a:schemeClr>
                </a:solidFill>
                <a:latin typeface="Calibri" panose="020F0502020204030204" pitchFamily="34" charset="0"/>
                <a:cs typeface="Calibri" panose="020F0502020204030204" pitchFamily="34" charset="0"/>
              </a:rPr>
              <a:t>that </a:t>
            </a:r>
            <a:r>
              <a:rPr lang="en-US" altLang="en-US" sz="2400" b="1" i="1" dirty="0">
                <a:solidFill>
                  <a:schemeClr val="tx1">
                    <a:lumMod val="50000"/>
                  </a:schemeClr>
                </a:solidFill>
                <a:latin typeface="Calibri" panose="020F0502020204030204" pitchFamily="34" charset="0"/>
                <a:cs typeface="Calibri" panose="020F0502020204030204" pitchFamily="34" charset="0"/>
              </a:rPr>
              <a:t>economically and physically links</a:t>
            </a:r>
            <a:r>
              <a:rPr lang="en-US" altLang="en-US" sz="2400" dirty="0">
                <a:solidFill>
                  <a:schemeClr val="tx1">
                    <a:lumMod val="50000"/>
                  </a:schemeClr>
                </a:solidFill>
                <a:latin typeface="Calibri" panose="020F0502020204030204" pitchFamily="34" charset="0"/>
                <a:cs typeface="Calibri" panose="020F0502020204030204" pitchFamily="34" charset="0"/>
              </a:rPr>
              <a:t> energy, agriculture and water production, consumption, and trade.</a:t>
            </a:r>
          </a:p>
          <a:p>
            <a:r>
              <a:rPr lang="en-US" altLang="en-US" sz="2400" dirty="0">
                <a:solidFill>
                  <a:schemeClr val="tx1">
                    <a:lumMod val="50000"/>
                  </a:schemeClr>
                </a:solidFill>
                <a:latin typeface="Calibri" panose="020F0502020204030204" pitchFamily="34" charset="0"/>
                <a:cs typeface="Calibri" panose="020F0502020204030204" pitchFamily="34" charset="0"/>
              </a:rPr>
              <a:t>GCAM models </a:t>
            </a:r>
            <a:r>
              <a:rPr lang="en-US" altLang="en-US" sz="2400" b="1" i="1" dirty="0">
                <a:solidFill>
                  <a:schemeClr val="accent2"/>
                </a:solidFill>
                <a:latin typeface="Calibri" panose="020F0502020204030204" pitchFamily="34" charset="0"/>
                <a:cs typeface="Calibri" panose="020F0502020204030204" pitchFamily="34" charset="0"/>
              </a:rPr>
              <a:t>dynamic demand growth </a:t>
            </a:r>
            <a:r>
              <a:rPr lang="en-US" altLang="en-US" sz="2400" dirty="0">
                <a:solidFill>
                  <a:schemeClr val="tx1">
                    <a:lumMod val="50000"/>
                  </a:schemeClr>
                </a:solidFill>
                <a:latin typeface="Calibri" panose="020F0502020204030204" pitchFamily="34" charset="0"/>
                <a:cs typeface="Calibri" panose="020F0502020204030204" pitchFamily="34" charset="0"/>
              </a:rPr>
              <a:t>in response to regional population and economic activity.</a:t>
            </a:r>
          </a:p>
          <a:p>
            <a:r>
              <a:rPr lang="en-US" altLang="en-US" sz="2400" dirty="0">
                <a:solidFill>
                  <a:schemeClr val="tx1">
                    <a:lumMod val="50000"/>
                  </a:schemeClr>
                </a:solidFill>
                <a:latin typeface="Calibri" panose="020F0502020204030204" pitchFamily="34" charset="0"/>
                <a:cs typeface="Calibri" panose="020F0502020204030204" pitchFamily="34" charset="0"/>
              </a:rPr>
              <a:t>GCAM includes </a:t>
            </a:r>
            <a:r>
              <a:rPr lang="en-US" altLang="en-US" sz="2400" b="1" i="1" dirty="0">
                <a:solidFill>
                  <a:schemeClr val="tx1">
                    <a:lumMod val="50000"/>
                  </a:schemeClr>
                </a:solidFill>
                <a:latin typeface="Calibri" panose="020F0502020204030204" pitchFamily="34" charset="0"/>
                <a:cs typeface="Calibri" panose="020F0502020204030204" pitchFamily="34" charset="0"/>
              </a:rPr>
              <a:t>technology detail in energy </a:t>
            </a:r>
            <a:r>
              <a:rPr lang="en-US" altLang="en-US" sz="2400" dirty="0">
                <a:solidFill>
                  <a:schemeClr val="tx1">
                    <a:lumMod val="50000"/>
                  </a:schemeClr>
                </a:solidFill>
                <a:latin typeface="Calibri" panose="020F0502020204030204" pitchFamily="34" charset="0"/>
                <a:cs typeface="Calibri" panose="020F0502020204030204" pitchFamily="34" charset="0"/>
              </a:rPr>
              <a:t>production, transformation and final demand sectors.</a:t>
            </a:r>
          </a:p>
          <a:p>
            <a:r>
              <a:rPr lang="en-US" altLang="en-US" sz="2400" dirty="0">
                <a:solidFill>
                  <a:schemeClr val="tx1">
                    <a:lumMod val="50000"/>
                  </a:schemeClr>
                </a:solidFill>
                <a:latin typeface="Calibri" panose="020F0502020204030204" pitchFamily="34" charset="0"/>
                <a:cs typeface="Calibri" panose="020F0502020204030204" pitchFamily="34" charset="0"/>
              </a:rPr>
              <a:t>GCAM includes </a:t>
            </a:r>
            <a:r>
              <a:rPr lang="en-US" altLang="en-US" sz="2400" b="1" i="1" dirty="0">
                <a:solidFill>
                  <a:schemeClr val="tx1">
                    <a:lumMod val="50000"/>
                  </a:schemeClr>
                </a:solidFill>
                <a:latin typeface="Calibri" panose="020F0502020204030204" pitchFamily="34" charset="0"/>
                <a:cs typeface="Calibri" panose="020F0502020204030204" pitchFamily="34" charset="0"/>
              </a:rPr>
              <a:t>physical representations of crop management practices </a:t>
            </a:r>
            <a:r>
              <a:rPr lang="en-US" altLang="en-US" sz="2400" dirty="0">
                <a:solidFill>
                  <a:schemeClr val="tx1">
                    <a:lumMod val="50000"/>
                  </a:schemeClr>
                </a:solidFill>
                <a:latin typeface="Calibri" panose="020F0502020204030204" pitchFamily="34" charset="0"/>
                <a:cs typeface="Calibri" panose="020F0502020204030204" pitchFamily="34" charset="0"/>
              </a:rPr>
              <a:t>in the agriculture sector.</a:t>
            </a:r>
          </a:p>
          <a:p>
            <a:pPr lvl="1"/>
            <a:r>
              <a:rPr lang="en-US" altLang="en-US" sz="2000" dirty="0">
                <a:solidFill>
                  <a:schemeClr val="tx1">
                    <a:lumMod val="50000"/>
                  </a:schemeClr>
                </a:solidFill>
                <a:latin typeface="Calibri" panose="020F0502020204030204" pitchFamily="34" charset="0"/>
                <a:cs typeface="Calibri" panose="020F0502020204030204" pitchFamily="34" charset="0"/>
              </a:rPr>
              <a:t>Includes all commercial and natural lands in each land region.</a:t>
            </a:r>
          </a:p>
          <a:p>
            <a:r>
              <a:rPr lang="en-US" altLang="en-US" sz="2400" dirty="0">
                <a:solidFill>
                  <a:schemeClr val="tx1">
                    <a:lumMod val="50000"/>
                  </a:schemeClr>
                </a:solidFill>
                <a:latin typeface="Calibri" panose="020F0502020204030204" pitchFamily="34" charset="0"/>
                <a:cs typeface="Calibri" panose="020F0502020204030204" pitchFamily="34" charset="0"/>
              </a:rPr>
              <a:t>GCAM includes </a:t>
            </a:r>
            <a:r>
              <a:rPr lang="en-US" altLang="en-US" sz="2400" b="1" i="1" dirty="0">
                <a:solidFill>
                  <a:schemeClr val="tx1">
                    <a:lumMod val="50000"/>
                  </a:schemeClr>
                </a:solidFill>
                <a:latin typeface="Calibri" panose="020F0502020204030204" pitchFamily="34" charset="0"/>
                <a:cs typeface="Calibri" panose="020F0502020204030204" pitchFamily="34" charset="0"/>
              </a:rPr>
              <a:t>dynamic economic modeling of the water</a:t>
            </a:r>
            <a:r>
              <a:rPr lang="en-US" altLang="en-US" sz="2400" dirty="0">
                <a:solidFill>
                  <a:schemeClr val="tx1">
                    <a:lumMod val="50000"/>
                  </a:schemeClr>
                </a:solidFill>
                <a:latin typeface="Calibri" panose="020F0502020204030204" pitchFamily="34" charset="0"/>
                <a:cs typeface="Calibri" panose="020F0502020204030204" pitchFamily="34" charset="0"/>
              </a:rPr>
              <a:t> sector linked to energy and agriculture.</a:t>
            </a:r>
          </a:p>
          <a:p>
            <a:r>
              <a:rPr lang="en-US" altLang="en-US" sz="2400" dirty="0">
                <a:solidFill>
                  <a:schemeClr val="tx1">
                    <a:lumMod val="50000"/>
                  </a:schemeClr>
                </a:solidFill>
                <a:latin typeface="Calibri" panose="020F0502020204030204" pitchFamily="34" charset="0"/>
                <a:cs typeface="Calibri" panose="020F0502020204030204" pitchFamily="34" charset="0"/>
              </a:rPr>
              <a:t>GCAM computes a </a:t>
            </a:r>
            <a:r>
              <a:rPr lang="en-US" altLang="en-US" sz="2400" b="1" i="1" dirty="0">
                <a:solidFill>
                  <a:schemeClr val="tx1">
                    <a:lumMod val="50000"/>
                  </a:schemeClr>
                </a:solidFill>
                <a:latin typeface="Calibri" panose="020F0502020204030204" pitchFamily="34" charset="0"/>
                <a:cs typeface="Calibri" panose="020F0502020204030204" pitchFamily="34" charset="0"/>
              </a:rPr>
              <a:t>detailed accounting of emissions</a:t>
            </a:r>
            <a:r>
              <a:rPr lang="en-US" altLang="en-US" sz="2400" dirty="0">
                <a:solidFill>
                  <a:schemeClr val="tx1">
                    <a:lumMod val="50000"/>
                  </a:schemeClr>
                </a:solidFill>
                <a:latin typeface="Calibri" panose="020F0502020204030204" pitchFamily="34" charset="0"/>
                <a:cs typeface="Calibri" panose="020F0502020204030204" pitchFamily="34" charset="0"/>
              </a:rPr>
              <a:t> of CO</a:t>
            </a:r>
            <a:r>
              <a:rPr lang="en-US" altLang="en-US" sz="2400" baseline="-25000" dirty="0">
                <a:solidFill>
                  <a:schemeClr val="tx1">
                    <a:lumMod val="50000"/>
                  </a:schemeClr>
                </a:solidFill>
                <a:latin typeface="Calibri" panose="020F0502020204030204" pitchFamily="34" charset="0"/>
                <a:cs typeface="Calibri" panose="020F0502020204030204" pitchFamily="34" charset="0"/>
              </a:rPr>
              <a:t>2</a:t>
            </a:r>
            <a:r>
              <a:rPr lang="en-US" altLang="en-US" sz="2400" dirty="0">
                <a:solidFill>
                  <a:schemeClr val="tx1">
                    <a:lumMod val="50000"/>
                  </a:schemeClr>
                </a:solidFill>
                <a:latin typeface="Calibri" panose="020F0502020204030204" pitchFamily="34" charset="0"/>
                <a:cs typeface="Calibri" panose="020F0502020204030204" pitchFamily="34" charset="0"/>
              </a:rPr>
              <a:t> and other important gases.</a:t>
            </a:r>
          </a:p>
          <a:p>
            <a:endParaRPr lang="en-US" sz="2400" dirty="0">
              <a:solidFill>
                <a:schemeClr val="tx1">
                  <a:lumMod val="50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C36C7FE-EC38-17BB-CBBD-9434B149AAD8}"/>
              </a:ext>
            </a:extLst>
          </p:cNvPr>
          <p:cNvSpPr txBox="1"/>
          <p:nvPr/>
        </p:nvSpPr>
        <p:spPr>
          <a:xfrm>
            <a:off x="10244851" y="7686973"/>
            <a:ext cx="2553316" cy="323165"/>
          </a:xfrm>
          <a:prstGeom prst="rect">
            <a:avLst/>
          </a:prstGeom>
          <a:noFill/>
        </p:spPr>
        <p:txBody>
          <a:bodyPr wrap="square" rtlCol="0">
            <a:spAutoFit/>
          </a:bodyPr>
          <a:lstStyle/>
          <a:p>
            <a:pPr algn="ctr"/>
            <a:r>
              <a:rPr lang="en-US" sz="1500" b="1" dirty="0">
                <a:solidFill>
                  <a:schemeClr val="tx1">
                    <a:lumMod val="50000"/>
                  </a:schemeClr>
                </a:solidFill>
                <a:latin typeface="Helvetica" pitchFamily="2" charset="0"/>
              </a:rPr>
              <a:t>GCAM-USA (50 State)</a:t>
            </a:r>
          </a:p>
        </p:txBody>
      </p:sp>
      <p:pic>
        <p:nvPicPr>
          <p:cNvPr id="11" name="Picture 10">
            <a:extLst>
              <a:ext uri="{FF2B5EF4-FFF2-40B4-BE49-F238E27FC236}">
                <a16:creationId xmlns:a16="http://schemas.microsoft.com/office/drawing/2014/main" id="{A76B6EC6-497C-9F5B-66B5-377D567CAF53}"/>
              </a:ext>
            </a:extLst>
          </p:cNvPr>
          <p:cNvPicPr>
            <a:picLocks noChangeAspect="1"/>
          </p:cNvPicPr>
          <p:nvPr/>
        </p:nvPicPr>
        <p:blipFill rotWithShape="1">
          <a:blip r:embed="rId5"/>
          <a:srcRect l="15787" t="60694" r="13070" b="1348"/>
          <a:stretch/>
        </p:blipFill>
        <p:spPr>
          <a:xfrm>
            <a:off x="10852390" y="7028609"/>
            <a:ext cx="1107996" cy="634021"/>
          </a:xfrm>
          <a:prstGeom prst="rect">
            <a:avLst/>
          </a:prstGeom>
          <a:ln>
            <a:solidFill>
              <a:schemeClr val="tx1"/>
            </a:solidFill>
          </a:ln>
          <a:effectLst/>
        </p:spPr>
      </p:pic>
    </p:spTree>
    <p:extLst>
      <p:ext uri="{BB962C8B-B14F-4D97-AF65-F5344CB8AC3E}">
        <p14:creationId xmlns:p14="http://schemas.microsoft.com/office/powerpoint/2010/main" val="816982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70934"/>
            <a:ext cx="10972800" cy="861434"/>
          </a:xfrm>
        </p:spPr>
        <p:txBody>
          <a:bodyPr/>
          <a:lstStyle/>
          <a:p>
            <a:r>
              <a:rPr lang="en-US" dirty="0"/>
              <a:t>Land Protection and Valuing Terrestrial Carbon</a:t>
            </a:r>
          </a:p>
        </p:txBody>
      </p:sp>
      <p:sp>
        <p:nvSpPr>
          <p:cNvPr id="3" name="Content Placeholder 2"/>
          <p:cNvSpPr>
            <a:spLocks noGrp="1"/>
          </p:cNvSpPr>
          <p:nvPr>
            <p:ph sz="quarter" idx="20"/>
          </p:nvPr>
        </p:nvSpPr>
        <p:spPr>
          <a:xfrm>
            <a:off x="1121735" y="1536405"/>
            <a:ext cx="13051465" cy="6007395"/>
          </a:xfrm>
        </p:spPr>
        <p:txBody>
          <a:bodyPr>
            <a:normAutofit/>
          </a:bodyPr>
          <a:lstStyle/>
          <a:p>
            <a:r>
              <a:rPr lang="en-US" b="1" dirty="0">
                <a:solidFill>
                  <a:schemeClr val="accent2"/>
                </a:solidFill>
                <a:latin typeface="Calibri" panose="020F0502020204030204" pitchFamily="34" charset="0"/>
                <a:cs typeface="Calibri" panose="020F0502020204030204" pitchFamily="34" charset="0"/>
              </a:rPr>
              <a:t>Land Protection</a:t>
            </a:r>
            <a:r>
              <a:rPr lang="en-US" dirty="0">
                <a:solidFill>
                  <a:schemeClr val="accent2"/>
                </a:solidFill>
                <a:latin typeface="Calibri" panose="020F0502020204030204" pitchFamily="34" charset="0"/>
                <a:cs typeface="Calibri" panose="020F0502020204030204" pitchFamily="34" charset="0"/>
              </a:rPr>
              <a:t>: An amount of natural land is defined as </a:t>
            </a:r>
            <a:r>
              <a:rPr lang="en-US" b="1" i="1" dirty="0">
                <a:solidFill>
                  <a:schemeClr val="accent2"/>
                </a:solidFill>
                <a:latin typeface="Calibri" panose="020F0502020204030204" pitchFamily="34" charset="0"/>
                <a:cs typeface="Calibri" panose="020F0502020204030204" pitchFamily="34" charset="0"/>
              </a:rPr>
              <a:t>not available for commercial uses</a:t>
            </a:r>
            <a:r>
              <a:rPr lang="en-US" dirty="0">
                <a:solidFill>
                  <a:schemeClr val="accent2"/>
                </a:solidFill>
                <a:latin typeface="Calibri" panose="020F0502020204030204" pitchFamily="34" charset="0"/>
                <a:cs typeface="Calibri" panose="020F0502020204030204" pitchFamily="34" charset="0"/>
              </a:rPr>
              <a:t> such as food, fiber, bioenergy, or forest for wood production, or commercial pasture.</a:t>
            </a:r>
          </a:p>
          <a:p>
            <a:r>
              <a:rPr lang="en-US" dirty="0">
                <a:solidFill>
                  <a:schemeClr val="accent2"/>
                </a:solidFill>
                <a:latin typeface="Calibri" panose="020F0502020204030204" pitchFamily="34" charset="0"/>
                <a:cs typeface="Calibri" panose="020F0502020204030204" pitchFamily="34" charset="0"/>
              </a:rPr>
              <a:t>Currently in GCAM Core, each land region has protected lands based on existing protection laws, as implemented in </a:t>
            </a:r>
            <a:r>
              <a:rPr lang="en-US" b="1" i="1" dirty="0">
                <a:solidFill>
                  <a:schemeClr val="accent2"/>
                </a:solidFill>
                <a:latin typeface="Calibri" panose="020F0502020204030204" pitchFamily="34" charset="0"/>
                <a:cs typeface="Calibri" panose="020F0502020204030204" pitchFamily="34" charset="0"/>
              </a:rPr>
              <a:t>PNNL’s Moirai model.</a:t>
            </a:r>
          </a:p>
          <a:p>
            <a:pPr lvl="1"/>
            <a:r>
              <a:rPr lang="en-US" dirty="0">
                <a:solidFill>
                  <a:schemeClr val="accent2"/>
                </a:solidFill>
                <a:latin typeface="Calibri" panose="020F0502020204030204" pitchFamily="34" charset="0"/>
                <a:cs typeface="Calibri" panose="020F0502020204030204" pitchFamily="34" charset="0"/>
              </a:rPr>
              <a:t>The amount of protected land varies by region, but globally is about 30% average.</a:t>
            </a:r>
          </a:p>
          <a:p>
            <a:pPr lvl="1"/>
            <a:r>
              <a:rPr lang="en-US" dirty="0">
                <a:solidFill>
                  <a:schemeClr val="accent2"/>
                </a:solidFill>
                <a:latin typeface="Calibri" panose="020F0502020204030204" pitchFamily="34" charset="0"/>
                <a:cs typeface="Calibri" panose="020F0502020204030204" pitchFamily="34" charset="0"/>
              </a:rPr>
              <a:t>This is much lower than the 90% protection we have assumed in many previous GCAM studies.</a:t>
            </a:r>
          </a:p>
          <a:p>
            <a:endParaRPr lang="en-US" dirty="0">
              <a:solidFill>
                <a:schemeClr val="accent2"/>
              </a:solidFill>
              <a:latin typeface="Calibri" panose="020F0502020204030204" pitchFamily="34" charset="0"/>
              <a:cs typeface="Calibri" panose="020F0502020204030204" pitchFamily="34" charset="0"/>
            </a:endParaRPr>
          </a:p>
          <a:p>
            <a:r>
              <a:rPr lang="en-US" b="1" dirty="0">
                <a:solidFill>
                  <a:schemeClr val="accent2"/>
                </a:solidFill>
                <a:latin typeface="Calibri" panose="020F0502020204030204" pitchFamily="34" charset="0"/>
                <a:cs typeface="Calibri" panose="020F0502020204030204" pitchFamily="34" charset="0"/>
              </a:rPr>
              <a:t>Valuing Terrestrial Carbon</a:t>
            </a:r>
            <a:r>
              <a:rPr lang="en-US" dirty="0">
                <a:solidFill>
                  <a:schemeClr val="accent2"/>
                </a:solidFill>
                <a:latin typeface="Calibri" panose="020F0502020204030204" pitchFamily="34" charset="0"/>
                <a:cs typeface="Calibri" panose="020F0502020204030204" pitchFamily="34" charset="0"/>
              </a:rPr>
              <a:t>:	When implemented, GCAM places a value on carbon in the terrestrial system proportional and consistent with the value of carbon emissions reduction in the energy sectors.</a:t>
            </a:r>
          </a:p>
          <a:p>
            <a:r>
              <a:rPr lang="en-US" dirty="0">
                <a:solidFill>
                  <a:schemeClr val="accent2"/>
                </a:solidFill>
                <a:latin typeface="Calibri" panose="020F0502020204030204" pitchFamily="34" charset="0"/>
                <a:cs typeface="Calibri" panose="020F0502020204030204" pitchFamily="34" charset="0"/>
              </a:rPr>
              <a:t>This method results in land use decisions that are economically-efficient with the energy system in terms of carbon emissions trade-offs.</a:t>
            </a:r>
          </a:p>
        </p:txBody>
      </p:sp>
    </p:spTree>
    <p:extLst>
      <p:ext uri="{BB962C8B-B14F-4D97-AF65-F5344CB8AC3E}">
        <p14:creationId xmlns:p14="http://schemas.microsoft.com/office/powerpoint/2010/main" val="346034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8516" y="526649"/>
            <a:ext cx="11424684" cy="632834"/>
          </a:xfrm>
        </p:spPr>
        <p:txBody>
          <a:bodyPr/>
          <a:lstStyle/>
          <a:p>
            <a:r>
              <a:rPr lang="en-US" dirty="0"/>
              <a:t>Importance of Land Availability/Protection Assumptions</a:t>
            </a:r>
          </a:p>
        </p:txBody>
      </p:sp>
      <p:sp>
        <p:nvSpPr>
          <p:cNvPr id="3" name="Content Placeholder 2"/>
          <p:cNvSpPr>
            <a:spLocks noGrp="1"/>
          </p:cNvSpPr>
          <p:nvPr>
            <p:ph sz="quarter" idx="20"/>
          </p:nvPr>
        </p:nvSpPr>
        <p:spPr>
          <a:xfrm>
            <a:off x="8761226" y="1902154"/>
            <a:ext cx="5869174" cy="5465135"/>
          </a:xfrm>
        </p:spPr>
        <p:txBody>
          <a:bodyPr>
            <a:normAutofit fontScale="92500" lnSpcReduction="10000"/>
          </a:bodyPr>
          <a:lstStyle/>
          <a:p>
            <a:r>
              <a:rPr lang="en-US" dirty="0">
                <a:solidFill>
                  <a:schemeClr val="accent2"/>
                </a:solidFill>
                <a:latin typeface="Calibri" panose="020F0502020204030204" pitchFamily="34" charset="0"/>
                <a:cs typeface="Calibri" panose="020F0502020204030204" pitchFamily="34" charset="0"/>
              </a:rPr>
              <a:t>The assumption that natural lands are not available for cropland expansion (100% protection case) has a significant impact.</a:t>
            </a:r>
          </a:p>
          <a:p>
            <a:r>
              <a:rPr lang="en-US" dirty="0">
                <a:solidFill>
                  <a:schemeClr val="accent2"/>
                </a:solidFill>
                <a:latin typeface="Calibri" panose="020F0502020204030204" pitchFamily="34" charset="0"/>
                <a:cs typeface="Calibri" panose="020F0502020204030204" pitchFamily="34" charset="0"/>
              </a:rPr>
              <a:t>Corn ethanol/no protection, land for additional corn comes from other (e.g. pasture) and some forest, in addition to land for other crops.</a:t>
            </a:r>
          </a:p>
          <a:p>
            <a:r>
              <a:rPr lang="en-US" dirty="0">
                <a:solidFill>
                  <a:schemeClr val="accent2"/>
                </a:solidFill>
                <a:latin typeface="Calibri" panose="020F0502020204030204" pitchFamily="34" charset="0"/>
                <a:cs typeface="Calibri" panose="020F0502020204030204" pitchFamily="34" charset="0"/>
              </a:rPr>
              <a:t>For corn ethanol and 100% protection, more of that land displaces other crops and other arable land (unused cropland).</a:t>
            </a:r>
          </a:p>
          <a:p>
            <a:r>
              <a:rPr lang="en-US" dirty="0">
                <a:solidFill>
                  <a:schemeClr val="accent2"/>
                </a:solidFill>
                <a:latin typeface="Calibri" panose="020F0502020204030204" pitchFamily="34" charset="0"/>
                <a:cs typeface="Calibri" panose="020F0502020204030204" pitchFamily="34" charset="0"/>
              </a:rPr>
              <a:t>With important impact on the LUC emissions implications. </a:t>
            </a:r>
          </a:p>
          <a:p>
            <a:endParaRPr lang="en-US" dirty="0">
              <a:solidFill>
                <a:schemeClr val="accent2"/>
              </a:solidFill>
              <a:latin typeface="Calibri" panose="020F0502020204030204" pitchFamily="34" charset="0"/>
              <a:cs typeface="Calibri" panose="020F0502020204030204" pitchFamily="34" charset="0"/>
            </a:endParaRPr>
          </a:p>
          <a:p>
            <a:endParaRPr lang="en-US" dirty="0">
              <a:solidFill>
                <a:schemeClr val="accent2"/>
              </a:solidFill>
              <a:latin typeface="Calibri" panose="020F0502020204030204" pitchFamily="34" charset="0"/>
              <a:cs typeface="Calibri" panose="020F0502020204030204" pitchFamily="34" charset="0"/>
            </a:endParaRPr>
          </a:p>
          <a:p>
            <a:endParaRPr lang="en-US" dirty="0">
              <a:solidFill>
                <a:schemeClr val="accent2"/>
              </a:solidFill>
              <a:latin typeface="Calibri" panose="020F0502020204030204" pitchFamily="34" charset="0"/>
              <a:cs typeface="Calibri" panose="020F0502020204030204" pitchFamily="34" charset="0"/>
            </a:endParaRPr>
          </a:p>
          <a:p>
            <a:endParaRPr lang="en-US" dirty="0">
              <a:solidFill>
                <a:schemeClr val="accent2"/>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9DFCD88-C092-D3AD-5B60-64F90D525910}"/>
              </a:ext>
            </a:extLst>
          </p:cNvPr>
          <p:cNvSpPr txBox="1"/>
          <p:nvPr/>
        </p:nvSpPr>
        <p:spPr>
          <a:xfrm>
            <a:off x="2519917" y="1504006"/>
            <a:ext cx="5316278" cy="424732"/>
          </a:xfrm>
          <a:prstGeom prst="rect">
            <a:avLst/>
          </a:prstGeom>
          <a:noFill/>
        </p:spPr>
        <p:txBody>
          <a:bodyPr wrap="square" rtlCol="0">
            <a:spAutoFit/>
          </a:bodyPr>
          <a:lstStyle/>
          <a:p>
            <a:r>
              <a:rPr lang="en-US" b="1" dirty="0">
                <a:solidFill>
                  <a:schemeClr val="accent2"/>
                </a:solidFill>
              </a:rPr>
              <a:t>LUC per Marginal Unit of US Ethanol</a:t>
            </a:r>
          </a:p>
        </p:txBody>
      </p:sp>
      <p:pic>
        <p:nvPicPr>
          <p:cNvPr id="6" name="Picture 5">
            <a:extLst>
              <a:ext uri="{FF2B5EF4-FFF2-40B4-BE49-F238E27FC236}">
                <a16:creationId xmlns:a16="http://schemas.microsoft.com/office/drawing/2014/main" id="{DF5EF552-B3B6-42BC-7D08-F9FC5457A2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5580" y="1928737"/>
            <a:ext cx="7878426" cy="4461430"/>
          </a:xfrm>
          <a:prstGeom prst="rect">
            <a:avLst/>
          </a:prstGeom>
          <a:noFill/>
        </p:spPr>
      </p:pic>
      <p:sp>
        <p:nvSpPr>
          <p:cNvPr id="7" name="TextBox 6">
            <a:extLst>
              <a:ext uri="{FF2B5EF4-FFF2-40B4-BE49-F238E27FC236}">
                <a16:creationId xmlns:a16="http://schemas.microsoft.com/office/drawing/2014/main" id="{9D89067D-90B6-5C0E-1E45-D02DCC9D9C7D}"/>
              </a:ext>
            </a:extLst>
          </p:cNvPr>
          <p:cNvSpPr txBox="1"/>
          <p:nvPr/>
        </p:nvSpPr>
        <p:spPr>
          <a:xfrm>
            <a:off x="1026042" y="6852684"/>
            <a:ext cx="7735184" cy="738664"/>
          </a:xfrm>
          <a:prstGeom prst="rect">
            <a:avLst/>
          </a:prstGeom>
          <a:noFill/>
        </p:spPr>
        <p:txBody>
          <a:bodyPr wrap="square" rtlCol="0">
            <a:spAutoFit/>
          </a:bodyPr>
          <a:lstStyle/>
          <a:p>
            <a:r>
              <a:rPr lang="en-US" sz="1400" dirty="0">
                <a:solidFill>
                  <a:schemeClr val="accent2"/>
                </a:solidFill>
              </a:rPr>
              <a:t>Mignone, Bryan K., Jonathan E. </a:t>
            </a:r>
            <a:r>
              <a:rPr lang="en-US" sz="1400" dirty="0" err="1">
                <a:solidFill>
                  <a:schemeClr val="accent2"/>
                </a:solidFill>
              </a:rPr>
              <a:t>Huster</a:t>
            </a:r>
            <a:r>
              <a:rPr lang="en-US" sz="1400" dirty="0">
                <a:solidFill>
                  <a:schemeClr val="accent2"/>
                </a:solidFill>
              </a:rPr>
              <a:t>, Sarah </a:t>
            </a:r>
            <a:r>
              <a:rPr lang="en-US" sz="1400" dirty="0" err="1">
                <a:solidFill>
                  <a:schemeClr val="accent2"/>
                </a:solidFill>
              </a:rPr>
              <a:t>Torkamani</a:t>
            </a:r>
            <a:r>
              <a:rPr lang="en-US" sz="1400" dirty="0">
                <a:solidFill>
                  <a:schemeClr val="accent2"/>
                </a:solidFill>
              </a:rPr>
              <a:t>, Patrick O’Rourke, and Marshall Wise (2022). “Changes in global land use and CO2 emissions from US bioethanol production: Sensitivity to crop type and natural lands protection.” Climate Change Economics. 2022. </a:t>
            </a:r>
          </a:p>
        </p:txBody>
      </p:sp>
    </p:spTree>
    <p:extLst>
      <p:ext uri="{BB962C8B-B14F-4D97-AF65-F5344CB8AC3E}">
        <p14:creationId xmlns:p14="http://schemas.microsoft.com/office/powerpoint/2010/main" val="98006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GCAM Water Sector Modeling</a:t>
            </a:r>
          </a:p>
        </p:txBody>
      </p:sp>
    </p:spTree>
    <p:extLst>
      <p:ext uri="{BB962C8B-B14F-4D97-AF65-F5344CB8AC3E}">
        <p14:creationId xmlns:p14="http://schemas.microsoft.com/office/powerpoint/2010/main" val="3635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7743" y="136959"/>
            <a:ext cx="10972800" cy="1310979"/>
          </a:xfrm>
        </p:spPr>
        <p:txBody>
          <a:bodyPr anchor="t"/>
          <a:lstStyle/>
          <a:p>
            <a:r>
              <a:rPr lang="en-US" dirty="0"/>
              <a:t>What’s inside the GCAM?</a:t>
            </a:r>
          </a:p>
        </p:txBody>
      </p:sp>
      <p:pic>
        <p:nvPicPr>
          <p:cNvPr id="4" name="Picture 3">
            <a:extLst>
              <a:ext uri="{FF2B5EF4-FFF2-40B4-BE49-F238E27FC236}">
                <a16:creationId xmlns:a16="http://schemas.microsoft.com/office/drawing/2014/main" id="{C1E0C2FF-6EBC-954B-BCB5-3DAED1752B14}"/>
              </a:ext>
            </a:extLst>
          </p:cNvPr>
          <p:cNvPicPr>
            <a:picLocks noChangeAspect="1"/>
          </p:cNvPicPr>
          <p:nvPr/>
        </p:nvPicPr>
        <p:blipFill>
          <a:blip r:embed="rId2"/>
          <a:stretch>
            <a:fillRect/>
          </a:stretch>
        </p:blipFill>
        <p:spPr>
          <a:xfrm>
            <a:off x="2628899" y="650651"/>
            <a:ext cx="10303329" cy="7441990"/>
          </a:xfrm>
          <a:prstGeom prst="rect">
            <a:avLst/>
          </a:prstGeom>
        </p:spPr>
      </p:pic>
      <p:sp>
        <p:nvSpPr>
          <p:cNvPr id="3" name="Rectangle 2">
            <a:extLst>
              <a:ext uri="{FF2B5EF4-FFF2-40B4-BE49-F238E27FC236}">
                <a16:creationId xmlns:a16="http://schemas.microsoft.com/office/drawing/2014/main" id="{8684197F-BCFB-1141-6851-E4E7F6117D59}"/>
              </a:ext>
            </a:extLst>
          </p:cNvPr>
          <p:cNvSpPr/>
          <p:nvPr/>
        </p:nvSpPr>
        <p:spPr>
          <a:xfrm>
            <a:off x="7015163" y="1447938"/>
            <a:ext cx="1385887" cy="1709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87B7D7-9FBF-AD38-7F5C-F03B3F361CC7}"/>
              </a:ext>
            </a:extLst>
          </p:cNvPr>
          <p:cNvSpPr/>
          <p:nvPr/>
        </p:nvSpPr>
        <p:spPr>
          <a:xfrm>
            <a:off x="7015163" y="6129475"/>
            <a:ext cx="1385887" cy="1709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10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36" descr="Diagram&#10;&#10;Description automatically generated"/>
          <p:cNvPicPr preferRelativeResize="0"/>
          <p:nvPr/>
        </p:nvPicPr>
        <p:blipFill rotWithShape="1">
          <a:blip r:embed="rId3">
            <a:alphaModFix/>
          </a:blip>
          <a:srcRect/>
          <a:stretch/>
        </p:blipFill>
        <p:spPr>
          <a:xfrm>
            <a:off x="7836946" y="1276920"/>
            <a:ext cx="6583680" cy="6482416"/>
          </a:xfrm>
          <a:prstGeom prst="rect">
            <a:avLst/>
          </a:prstGeom>
          <a:noFill/>
          <a:ln>
            <a:noFill/>
          </a:ln>
        </p:spPr>
      </p:pic>
      <p:sp>
        <p:nvSpPr>
          <p:cNvPr id="1168" name="Google Shape;1168;p36"/>
          <p:cNvSpPr txBox="1">
            <a:spLocks noGrp="1"/>
          </p:cNvSpPr>
          <p:nvPr>
            <p:ph type="body" idx="4294967295"/>
          </p:nvPr>
        </p:nvSpPr>
        <p:spPr>
          <a:xfrm>
            <a:off x="1253583" y="1824174"/>
            <a:ext cx="6583363" cy="5999162"/>
          </a:xfrm>
          <a:prstGeom prst="rect">
            <a:avLst/>
          </a:prstGeom>
          <a:noFill/>
          <a:ln>
            <a:noFill/>
          </a:ln>
        </p:spPr>
        <p:txBody>
          <a:bodyPr spcFirstLastPara="1" wrap="square" lIns="109710" tIns="54840" rIns="109710" bIns="54840" anchor="t" anchorCtr="0">
            <a:normAutofit/>
          </a:bodyPr>
          <a:lstStyle/>
          <a:p>
            <a:pPr marL="274320" indent="-274320">
              <a:buSzPts val="2400"/>
            </a:pPr>
            <a:r>
              <a:rPr lang="en-US" sz="2880" dirty="0"/>
              <a:t>Energy, water, land and other system elements are </a:t>
            </a:r>
            <a:r>
              <a:rPr lang="en-US" sz="2880" i="1" dirty="0"/>
              <a:t>highly</a:t>
            </a:r>
            <a:r>
              <a:rPr lang="en-US" sz="2880" dirty="0"/>
              <a:t> interconnected</a:t>
            </a:r>
            <a:endParaRPr dirty="0"/>
          </a:p>
          <a:p>
            <a:pPr marL="274320" indent="-274320">
              <a:buSzPts val="2400"/>
            </a:pPr>
            <a:r>
              <a:rPr lang="en-US" sz="2880" dirty="0"/>
              <a:t>Humans produce more emissions, which alter climate, resulting in altered water availability and increasing energy system requirements</a:t>
            </a:r>
            <a:endParaRPr lang="en-US" sz="3200" dirty="0"/>
          </a:p>
          <a:p>
            <a:pPr marL="274320" indent="-274320">
              <a:spcBef>
                <a:spcPts val="0"/>
              </a:spcBef>
              <a:buSzPts val="2400"/>
            </a:pPr>
            <a:endParaRPr lang="en-US" sz="2880" dirty="0"/>
          </a:p>
          <a:p>
            <a:pPr marL="274320" indent="-274320">
              <a:spcBef>
                <a:spcPts val="0"/>
              </a:spcBef>
              <a:buSzPts val="2400"/>
            </a:pPr>
            <a:r>
              <a:rPr lang="en-US" sz="2880" dirty="0"/>
              <a:t>Population grows, demanding more energy, land for food, and water for the food and energy</a:t>
            </a:r>
            <a:endParaRPr lang="en-US" sz="3200" dirty="0"/>
          </a:p>
        </p:txBody>
      </p:sp>
      <p:sp>
        <p:nvSpPr>
          <p:cNvPr id="1169" name="Google Shape;1169;p36"/>
          <p:cNvSpPr txBox="1"/>
          <p:nvPr/>
        </p:nvSpPr>
        <p:spPr>
          <a:xfrm>
            <a:off x="9789460" y="7823336"/>
            <a:ext cx="3326264" cy="369283"/>
          </a:xfrm>
          <a:prstGeom prst="rect">
            <a:avLst/>
          </a:prstGeom>
          <a:noFill/>
          <a:ln>
            <a:noFill/>
          </a:ln>
        </p:spPr>
        <p:txBody>
          <a:bodyPr spcFirstLastPara="1" wrap="square" lIns="109710" tIns="54840" rIns="109710" bIns="54840" anchor="t" anchorCtr="0">
            <a:spAutoFit/>
          </a:bodyPr>
          <a:lstStyle/>
          <a:p>
            <a:r>
              <a:rPr lang="en-US" sz="1680">
                <a:solidFill>
                  <a:schemeClr val="dk1"/>
                </a:solidFill>
                <a:latin typeface="Arial"/>
                <a:ea typeface="Arial"/>
                <a:cs typeface="Arial"/>
                <a:sym typeface="Arial"/>
              </a:rPr>
              <a:t>Source: Clarke et al. (2018) </a:t>
            </a:r>
            <a:endParaRPr sz="2592"/>
          </a:p>
        </p:txBody>
      </p:sp>
      <p:sp>
        <p:nvSpPr>
          <p:cNvPr id="2" name="Title 1">
            <a:extLst>
              <a:ext uri="{FF2B5EF4-FFF2-40B4-BE49-F238E27FC236}">
                <a16:creationId xmlns:a16="http://schemas.microsoft.com/office/drawing/2014/main" id="{20AF194C-68D4-BEF6-EA54-E987803B34CC}"/>
              </a:ext>
            </a:extLst>
          </p:cNvPr>
          <p:cNvSpPr txBox="1">
            <a:spLocks/>
          </p:cNvSpPr>
          <p:nvPr/>
        </p:nvSpPr>
        <p:spPr>
          <a:xfrm>
            <a:off x="3200400" y="270934"/>
            <a:ext cx="10972800" cy="861434"/>
          </a:xfrm>
          <a:prstGeom prst="rect">
            <a:avLst/>
          </a:prstGeom>
        </p:spPr>
        <p:txBody>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r>
              <a:rPr lang="en-US" sz="3600" b="1" dirty="0">
                <a:solidFill>
                  <a:schemeClr val="tx2"/>
                </a:solidFill>
                <a:latin typeface="Arial" panose="020B0604020202020204" pitchFamily="34" charset="0"/>
                <a:cs typeface="Arial" panose="020B0604020202020204" pitchFamily="34" charset="0"/>
              </a:rPr>
              <a:t>Why Include Water and Some Examples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Water Supply in GCAM</a:t>
            </a:r>
          </a:p>
        </p:txBody>
      </p:sp>
    </p:spTree>
    <p:extLst>
      <p:ext uri="{BB962C8B-B14F-4D97-AF65-F5344CB8AC3E}">
        <p14:creationId xmlns:p14="http://schemas.microsoft.com/office/powerpoint/2010/main" val="128101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7" name="Google Shape;1337;p46"/>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algn="r"/>
            <a:fld id="{00000000-1234-1234-1234-123412341234}" type="slidenum">
              <a:rPr lang="en-US" sz="1080"/>
              <a:pPr algn="r"/>
              <a:t>46</a:t>
            </a:fld>
            <a:endParaRPr sz="1080"/>
          </a:p>
        </p:txBody>
      </p:sp>
      <p:pic>
        <p:nvPicPr>
          <p:cNvPr id="1338" name="Google Shape;1338;p46"/>
          <p:cNvPicPr preferRelativeResize="0">
            <a:picLocks noGrp="1"/>
          </p:cNvPicPr>
          <p:nvPr>
            <p:ph type="body" idx="4294967295"/>
          </p:nvPr>
        </p:nvPicPr>
        <p:blipFill rotWithShape="1">
          <a:blip r:embed="rId3">
            <a:alphaModFix/>
          </a:blip>
          <a:srcRect/>
          <a:stretch/>
        </p:blipFill>
        <p:spPr>
          <a:xfrm>
            <a:off x="3019424" y="1688306"/>
            <a:ext cx="9267825" cy="6084094"/>
          </a:xfrm>
          <a:prstGeom prst="rect">
            <a:avLst/>
          </a:prstGeom>
          <a:noFill/>
          <a:ln>
            <a:noFill/>
          </a:ln>
        </p:spPr>
      </p:pic>
      <p:sp>
        <p:nvSpPr>
          <p:cNvPr id="2" name="Title 1">
            <a:extLst>
              <a:ext uri="{FF2B5EF4-FFF2-40B4-BE49-F238E27FC236}">
                <a16:creationId xmlns:a16="http://schemas.microsoft.com/office/drawing/2014/main" id="{B020F02C-F63D-061D-B07F-A17352076D14}"/>
              </a:ext>
            </a:extLst>
          </p:cNvPr>
          <p:cNvSpPr txBox="1">
            <a:spLocks/>
          </p:cNvSpPr>
          <p:nvPr/>
        </p:nvSpPr>
        <p:spPr>
          <a:xfrm>
            <a:off x="3200400" y="270934"/>
            <a:ext cx="10972800" cy="861434"/>
          </a:xfrm>
          <a:prstGeom prst="rect">
            <a:avLst/>
          </a:prstGeom>
        </p:spPr>
        <p:txBody>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r>
              <a:rPr lang="en-US" sz="3600" b="1" dirty="0">
                <a:solidFill>
                  <a:schemeClr val="tx2"/>
                </a:solidFill>
                <a:latin typeface="Arial" panose="020B0604020202020204" pitchFamily="34" charset="0"/>
                <a:cs typeface="Arial" panose="020B0604020202020204" pitchFamily="34" charset="0"/>
              </a:rPr>
              <a:t>Basin-scale Water Allocation Mechanism in GCAM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map of the world&#10;&#10;Description automatically generated with medium confidence">
            <a:extLst>
              <a:ext uri="{FF2B5EF4-FFF2-40B4-BE49-F238E27FC236}">
                <a16:creationId xmlns:a16="http://schemas.microsoft.com/office/drawing/2014/main" id="{69FA3739-C48D-364C-BB56-071CAA434ECD}"/>
              </a:ext>
            </a:extLst>
          </p:cNvPr>
          <p:cNvPicPr>
            <a:picLocks noChangeAspect="1"/>
          </p:cNvPicPr>
          <p:nvPr/>
        </p:nvPicPr>
        <p:blipFill>
          <a:blip r:embed="rId2"/>
          <a:stretch>
            <a:fillRect/>
          </a:stretch>
        </p:blipFill>
        <p:spPr>
          <a:xfrm>
            <a:off x="8113486" y="1347407"/>
            <a:ext cx="6288102" cy="2887929"/>
          </a:xfrm>
          <a:prstGeom prst="rect">
            <a:avLst/>
          </a:prstGeom>
        </p:spPr>
      </p:pic>
      <p:sp>
        <p:nvSpPr>
          <p:cNvPr id="3" name="Slide Number Placeholder 2">
            <a:extLst>
              <a:ext uri="{FF2B5EF4-FFF2-40B4-BE49-F238E27FC236}">
                <a16:creationId xmlns:a16="http://schemas.microsoft.com/office/drawing/2014/main" id="{5227F920-09D6-334E-95E9-03E5AD3717D0}"/>
              </a:ext>
            </a:extLst>
          </p:cNvPr>
          <p:cNvSpPr>
            <a:spLocks noGrp="1"/>
          </p:cNvSpPr>
          <p:nvPr>
            <p:ph type="sldNum" sz="quarter" idx="12"/>
          </p:nvPr>
        </p:nvSpPr>
        <p:spPr/>
        <p:txBody>
          <a:bodyPr/>
          <a:lstStyle/>
          <a:p>
            <a:fld id="{FE7A4BB3-E848-5A44-82DF-322201952CD8}" type="slidenum">
              <a:rPr lang="en-US" smtClean="0"/>
              <a:pPr/>
              <a:t>47</a:t>
            </a:fld>
            <a:endParaRPr lang="en-US" dirty="0"/>
          </a:p>
        </p:txBody>
      </p:sp>
      <p:sp>
        <p:nvSpPr>
          <p:cNvPr id="7" name="Title 6">
            <a:extLst>
              <a:ext uri="{FF2B5EF4-FFF2-40B4-BE49-F238E27FC236}">
                <a16:creationId xmlns:a16="http://schemas.microsoft.com/office/drawing/2014/main" id="{AA8C94B7-3731-984D-818F-27213A1EEAFF}"/>
              </a:ext>
            </a:extLst>
          </p:cNvPr>
          <p:cNvSpPr>
            <a:spLocks noGrp="1"/>
          </p:cNvSpPr>
          <p:nvPr>
            <p:ph type="title"/>
          </p:nvPr>
        </p:nvSpPr>
        <p:spPr>
          <a:xfrm>
            <a:off x="3200629" y="406661"/>
            <a:ext cx="10972800" cy="718483"/>
          </a:xfrm>
        </p:spPr>
        <p:txBody>
          <a:bodyPr/>
          <a:lstStyle/>
          <a:p>
            <a:r>
              <a:rPr lang="en-US" dirty="0"/>
              <a:t>Surface Water Supply and Cost Curves in GCAM</a:t>
            </a:r>
          </a:p>
        </p:txBody>
      </p:sp>
      <p:pic>
        <p:nvPicPr>
          <p:cNvPr id="1026" name="Picture 2">
            <a:extLst>
              <a:ext uri="{FF2B5EF4-FFF2-40B4-BE49-F238E27FC236}">
                <a16:creationId xmlns:a16="http://schemas.microsoft.com/office/drawing/2014/main" id="{ABF446E4-1693-C94D-B78B-BCBDF8ED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225" y="1719944"/>
            <a:ext cx="5762478" cy="428897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AFE50D30-9CE7-4147-8B5D-4F1E2744F63D}"/>
              </a:ext>
            </a:extLst>
          </p:cNvPr>
          <p:cNvSpPr/>
          <p:nvPr/>
        </p:nvSpPr>
        <p:spPr>
          <a:xfrm>
            <a:off x="4746172" y="1840896"/>
            <a:ext cx="2336800" cy="110066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4FA2759-73B7-8944-BD8A-35E922226BC9}"/>
              </a:ext>
            </a:extLst>
          </p:cNvPr>
          <p:cNvCxnSpPr>
            <a:cxnSpLocks/>
            <a:stCxn id="9" idx="6"/>
          </p:cNvCxnSpPr>
          <p:nvPr/>
        </p:nvCxnSpPr>
        <p:spPr>
          <a:xfrm>
            <a:off x="7082972" y="2391229"/>
            <a:ext cx="2206171" cy="18847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22A5D4F-7D41-D04E-B722-21528686B226}"/>
                  </a:ext>
                </a:extLst>
              </p:cNvPr>
              <p:cNvSpPr txBox="1"/>
              <p:nvPr/>
            </p:nvSpPr>
            <p:spPr>
              <a:xfrm>
                <a:off x="1234208" y="6185118"/>
                <a:ext cx="12327246" cy="1957908"/>
              </a:xfrm>
              <a:prstGeom prst="rect">
                <a:avLst/>
              </a:prstGeom>
              <a:noFill/>
              <a:ln>
                <a:solidFill>
                  <a:schemeClr val="accent2"/>
                </a:solidFill>
              </a:ln>
            </p:spPr>
            <p:txBody>
              <a:bodyPr wrap="square" rtlCol="0">
                <a:spAutoFit/>
              </a:bodyPr>
              <a:lstStyle/>
              <a:p>
                <a:r>
                  <a:rPr lang="en-US" sz="1600" dirty="0">
                    <a:solidFill>
                      <a:schemeClr val="accent2"/>
                    </a:solidFill>
                  </a:rPr>
                  <a:t>1. Calculate maximum runoff and accessible water* for each year using Xanthos and 1970-2015 WATCH data </a:t>
                </a:r>
              </a:p>
              <a:p>
                <a:r>
                  <a:rPr lang="en-US" sz="1600" dirty="0">
                    <a:solidFill>
                      <a:schemeClr val="accent2"/>
                    </a:solidFill>
                  </a:rPr>
                  <a:t>2. Aggregate 0.5º gridded data to 5-year moving averages at GCAM basin scale.</a:t>
                </a:r>
              </a:p>
              <a:p>
                <a:r>
                  <a:rPr lang="en-US" sz="1600" dirty="0">
                    <a:solidFill>
                      <a:schemeClr val="accent2"/>
                    </a:solidFill>
                  </a:rPr>
                  <a:t>3A. For basins with no historical nonrenewable groundwater depletion find the accessible percentage of maximum runoff (accessible/runoff) </a:t>
                </a:r>
                <a:r>
                  <a:rPr lang="en-US" sz="1600" b="1" i="1" dirty="0">
                    <a:solidFill>
                      <a:schemeClr val="accent2"/>
                    </a:solidFill>
                  </a:rPr>
                  <a:t>cost curve inflection point</a:t>
                </a:r>
                <a:endParaRPr lang="en-US" sz="1600" dirty="0">
                  <a:solidFill>
                    <a:schemeClr val="accent2"/>
                  </a:solidFill>
                </a:endParaRPr>
              </a:p>
              <a:p>
                <a:r>
                  <a:rPr lang="en-US" sz="1600" dirty="0">
                    <a:solidFill>
                      <a:schemeClr val="accent2"/>
                    </a:solidFill>
                  </a:rPr>
                  <a:t>3B. For basins with historical nonrenewable groundwater extraction, back calculate accessible portion by </a:t>
                </a:r>
                <a14:m>
                  <m:oMath xmlns:m="http://schemas.openxmlformats.org/officeDocument/2006/math">
                    <m:f>
                      <m:fPr>
                        <m:ctrlPr>
                          <a:rPr lang="en-US" sz="1600" i="1" smtClean="0">
                            <a:solidFill>
                              <a:schemeClr val="accent2"/>
                            </a:solidFill>
                            <a:latin typeface="Cambria Math" panose="02040503050406030204" pitchFamily="18" charset="0"/>
                          </a:rPr>
                        </m:ctrlPr>
                      </m:fPr>
                      <m:num>
                        <m:r>
                          <a:rPr lang="en-US" sz="1600" b="0" i="1" smtClean="0">
                            <a:solidFill>
                              <a:schemeClr val="accent2"/>
                            </a:solidFill>
                            <a:latin typeface="Cambria Math" panose="02040503050406030204" pitchFamily="18" charset="0"/>
                          </a:rPr>
                          <m:t>(</m:t>
                        </m:r>
                        <m:r>
                          <a:rPr lang="en-US" sz="1600" b="0" i="1" smtClean="0">
                            <a:solidFill>
                              <a:schemeClr val="accent2"/>
                            </a:solidFill>
                            <a:latin typeface="Cambria Math" panose="02040503050406030204" pitchFamily="18" charset="0"/>
                          </a:rPr>
                          <m:t>𝐷𝑒𝑚𝑎𝑛𝑑𝑠</m:t>
                        </m:r>
                        <m:r>
                          <a:rPr lang="en-US" sz="1600" b="0" i="1" smtClean="0">
                            <a:solidFill>
                              <a:schemeClr val="accent2"/>
                            </a:solidFill>
                            <a:latin typeface="Cambria Math" panose="02040503050406030204" pitchFamily="18" charset="0"/>
                          </a:rPr>
                          <m:t> −</m:t>
                        </m:r>
                        <m:r>
                          <a:rPr lang="en-US" sz="1600" b="0" i="1" smtClean="0">
                            <a:solidFill>
                              <a:schemeClr val="accent2"/>
                            </a:solidFill>
                            <a:latin typeface="Cambria Math" panose="02040503050406030204" pitchFamily="18" charset="0"/>
                          </a:rPr>
                          <m:t>𝐷𝑒𝑝𝑙𝑒𝑡𝑖𝑜𝑛</m:t>
                        </m:r>
                        <m:r>
                          <a:rPr lang="en-US" sz="1600" b="0" i="1" smtClean="0">
                            <a:solidFill>
                              <a:schemeClr val="accent2"/>
                            </a:solidFill>
                            <a:latin typeface="Cambria Math" panose="02040503050406030204" pitchFamily="18" charset="0"/>
                          </a:rPr>
                          <m:t>)</m:t>
                        </m:r>
                      </m:num>
                      <m:den>
                        <m:r>
                          <a:rPr lang="en-US" sz="1600" b="0" i="1" smtClean="0">
                            <a:solidFill>
                              <a:schemeClr val="accent2"/>
                            </a:solidFill>
                            <a:latin typeface="Cambria Math" panose="02040503050406030204" pitchFamily="18" charset="0"/>
                          </a:rPr>
                          <m:t>𝑟𝑢𝑛𝑜𝑓𝑓</m:t>
                        </m:r>
                      </m:den>
                    </m:f>
                  </m:oMath>
                </a14:m>
                <a:r>
                  <a:rPr lang="en-US" sz="1600" dirty="0">
                    <a:solidFill>
                      <a:schemeClr val="accent2"/>
                    </a:solidFill>
                  </a:rPr>
                  <a:t> averaged over historical years </a:t>
                </a:r>
                <a:r>
                  <a:rPr lang="en-US" sz="1600" b="1" i="1" dirty="0">
                    <a:solidFill>
                      <a:schemeClr val="accent2"/>
                    </a:solidFill>
                  </a:rPr>
                  <a:t>cost curve inflection point</a:t>
                </a:r>
                <a:endParaRPr lang="en-US" sz="1600" dirty="0">
                  <a:solidFill>
                    <a:schemeClr val="accent2"/>
                  </a:solidFill>
                </a:endParaRPr>
              </a:p>
              <a:p>
                <a:r>
                  <a:rPr lang="en-US" sz="1600" dirty="0">
                    <a:solidFill>
                      <a:schemeClr val="accent2"/>
                    </a:solidFill>
                  </a:rPr>
                  <a:t>4. Set initial supply grades (0%, accessible percent, 100%) and cost grades (~0, 0.001, 10), then interpolate for 20 total grades</a:t>
                </a:r>
              </a:p>
            </p:txBody>
          </p:sp>
        </mc:Choice>
        <mc:Fallback xmlns="">
          <p:sp>
            <p:nvSpPr>
              <p:cNvPr id="15" name="TextBox 14">
                <a:extLst>
                  <a:ext uri="{FF2B5EF4-FFF2-40B4-BE49-F238E27FC236}">
                    <a16:creationId xmlns:a16="http://schemas.microsoft.com/office/drawing/2014/main" id="{822A5D4F-7D41-D04E-B722-21528686B226}"/>
                  </a:ext>
                </a:extLst>
              </p:cNvPr>
              <p:cNvSpPr txBox="1">
                <a:spLocks noRot="1" noChangeAspect="1" noMove="1" noResize="1" noEditPoints="1" noAdjustHandles="1" noChangeArrowheads="1" noChangeShapeType="1" noTextEdit="1"/>
              </p:cNvSpPr>
              <p:nvPr/>
            </p:nvSpPr>
            <p:spPr>
              <a:xfrm>
                <a:off x="1234208" y="6185118"/>
                <a:ext cx="12327246" cy="1957908"/>
              </a:xfrm>
              <a:prstGeom prst="rect">
                <a:avLst/>
              </a:prstGeom>
              <a:blipFill>
                <a:blip r:embed="rId4"/>
                <a:stretch>
                  <a:fillRect l="-206" t="-641" b="-3205"/>
                </a:stretch>
              </a:blipFill>
              <a:ln>
                <a:solidFill>
                  <a:schemeClr val="accent2"/>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7734EDE0-3ABD-2444-91FA-4FEF2F7FC0A9}"/>
              </a:ext>
            </a:extLst>
          </p:cNvPr>
          <p:cNvSpPr txBox="1"/>
          <p:nvPr/>
        </p:nvSpPr>
        <p:spPr>
          <a:xfrm>
            <a:off x="2915072" y="1381390"/>
            <a:ext cx="2052783" cy="338554"/>
          </a:xfrm>
          <a:prstGeom prst="rect">
            <a:avLst/>
          </a:prstGeom>
          <a:noFill/>
          <a:ln>
            <a:noFill/>
          </a:ln>
        </p:spPr>
        <p:txBody>
          <a:bodyPr wrap="square" rtlCol="0">
            <a:spAutoFit/>
          </a:bodyPr>
          <a:lstStyle/>
          <a:p>
            <a:r>
              <a:rPr lang="en-US" sz="1600" dirty="0">
                <a:solidFill>
                  <a:schemeClr val="accent2"/>
                </a:solidFill>
                <a:hlinkClick r:id="rId5"/>
              </a:rPr>
              <a:t>Xanthos</a:t>
            </a:r>
            <a:r>
              <a:rPr lang="en-US" sz="1600" dirty="0">
                <a:solidFill>
                  <a:schemeClr val="accent2"/>
                </a:solidFill>
              </a:rPr>
              <a:t> Processing</a:t>
            </a:r>
          </a:p>
        </p:txBody>
      </p:sp>
      <p:sp>
        <p:nvSpPr>
          <p:cNvPr id="21" name="TextBox 20">
            <a:extLst>
              <a:ext uri="{FF2B5EF4-FFF2-40B4-BE49-F238E27FC236}">
                <a16:creationId xmlns:a16="http://schemas.microsoft.com/office/drawing/2014/main" id="{C8FAF201-26D1-B045-B0A3-D81BB068FA03}"/>
              </a:ext>
            </a:extLst>
          </p:cNvPr>
          <p:cNvSpPr txBox="1"/>
          <p:nvPr/>
        </p:nvSpPr>
        <p:spPr>
          <a:xfrm>
            <a:off x="10318231" y="1246096"/>
            <a:ext cx="1873768" cy="338554"/>
          </a:xfrm>
          <a:prstGeom prst="rect">
            <a:avLst/>
          </a:prstGeom>
          <a:noFill/>
          <a:ln>
            <a:noFill/>
          </a:ln>
        </p:spPr>
        <p:txBody>
          <a:bodyPr wrap="square" rtlCol="0">
            <a:spAutoFit/>
          </a:bodyPr>
          <a:lstStyle/>
          <a:p>
            <a:r>
              <a:rPr lang="en-US" sz="1600" dirty="0">
                <a:solidFill>
                  <a:schemeClr val="accent2"/>
                </a:solidFill>
              </a:rPr>
              <a:t>235 GCAM Basins</a:t>
            </a:r>
          </a:p>
        </p:txBody>
      </p:sp>
      <p:cxnSp>
        <p:nvCxnSpPr>
          <p:cNvPr id="12" name="Straight Connector 11">
            <a:extLst>
              <a:ext uri="{FF2B5EF4-FFF2-40B4-BE49-F238E27FC236}">
                <a16:creationId xmlns:a16="http://schemas.microsoft.com/office/drawing/2014/main" id="{68067291-8230-B349-9D53-EA5D92CD9A98}"/>
              </a:ext>
            </a:extLst>
          </p:cNvPr>
          <p:cNvCxnSpPr>
            <a:cxnSpLocks/>
          </p:cNvCxnSpPr>
          <p:nvPr/>
        </p:nvCxnSpPr>
        <p:spPr>
          <a:xfrm flipH="1">
            <a:off x="7512340" y="5811857"/>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F17C1B26-5173-934E-A37A-A4D774E76463}"/>
              </a:ext>
            </a:extLst>
          </p:cNvPr>
          <p:cNvSpPr txBox="1"/>
          <p:nvPr/>
        </p:nvSpPr>
        <p:spPr>
          <a:xfrm rot="16200000">
            <a:off x="6852470" y="4699810"/>
            <a:ext cx="738682" cy="276999"/>
          </a:xfrm>
          <a:prstGeom prst="rect">
            <a:avLst/>
          </a:prstGeom>
          <a:noFill/>
        </p:spPr>
        <p:txBody>
          <a:bodyPr wrap="square" rtlCol="0">
            <a:spAutoFit/>
          </a:bodyPr>
          <a:lstStyle/>
          <a:p>
            <a:r>
              <a:rPr lang="en-US" sz="1200" dirty="0"/>
              <a:t>Price $</a:t>
            </a:r>
          </a:p>
        </p:txBody>
      </p:sp>
      <p:sp>
        <p:nvSpPr>
          <p:cNvPr id="16" name="TextBox 15">
            <a:extLst>
              <a:ext uri="{FF2B5EF4-FFF2-40B4-BE49-F238E27FC236}">
                <a16:creationId xmlns:a16="http://schemas.microsoft.com/office/drawing/2014/main" id="{E2A1EF6F-4E35-B44E-BB7B-29986BE08595}"/>
              </a:ext>
            </a:extLst>
          </p:cNvPr>
          <p:cNvSpPr txBox="1"/>
          <p:nvPr/>
        </p:nvSpPr>
        <p:spPr>
          <a:xfrm>
            <a:off x="7820579" y="5881274"/>
            <a:ext cx="1436805" cy="276999"/>
          </a:xfrm>
          <a:prstGeom prst="rect">
            <a:avLst/>
          </a:prstGeom>
          <a:noFill/>
        </p:spPr>
        <p:txBody>
          <a:bodyPr wrap="square" rtlCol="0">
            <a:spAutoFit/>
          </a:bodyPr>
          <a:lstStyle/>
          <a:p>
            <a:r>
              <a:rPr lang="en-US" sz="1200" dirty="0"/>
              <a:t>Availability [%]</a:t>
            </a:r>
          </a:p>
        </p:txBody>
      </p:sp>
      <p:cxnSp>
        <p:nvCxnSpPr>
          <p:cNvPr id="17" name="Straight Connector 16">
            <a:extLst>
              <a:ext uri="{FF2B5EF4-FFF2-40B4-BE49-F238E27FC236}">
                <a16:creationId xmlns:a16="http://schemas.microsoft.com/office/drawing/2014/main" id="{8EF471EF-72A6-E748-B3FA-AEEC56E88A9B}"/>
              </a:ext>
            </a:extLst>
          </p:cNvPr>
          <p:cNvCxnSpPr>
            <a:cxnSpLocks/>
          </p:cNvCxnSpPr>
          <p:nvPr/>
        </p:nvCxnSpPr>
        <p:spPr>
          <a:xfrm>
            <a:off x="7517487" y="4082229"/>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8" name="Freeform 17">
            <a:extLst>
              <a:ext uri="{FF2B5EF4-FFF2-40B4-BE49-F238E27FC236}">
                <a16:creationId xmlns:a16="http://schemas.microsoft.com/office/drawing/2014/main" id="{B732F1D3-1C37-5949-A44E-555C7687593B}"/>
              </a:ext>
            </a:extLst>
          </p:cNvPr>
          <p:cNvSpPr/>
          <p:nvPr/>
        </p:nvSpPr>
        <p:spPr>
          <a:xfrm>
            <a:off x="7512340" y="4235336"/>
            <a:ext cx="1670298" cy="1576521"/>
          </a:xfrm>
          <a:custGeom>
            <a:avLst/>
            <a:gdLst>
              <a:gd name="connsiteX0" fmla="*/ 0 w 1364567"/>
              <a:gd name="connsiteY0" fmla="*/ 1350498 h 1350498"/>
              <a:gd name="connsiteX1" fmla="*/ 1097280 w 1364567"/>
              <a:gd name="connsiteY1" fmla="*/ 1209821 h 1350498"/>
              <a:gd name="connsiteX2" fmla="*/ 1364567 w 1364567"/>
              <a:gd name="connsiteY2" fmla="*/ 0 h 1350498"/>
            </a:gdLst>
            <a:ahLst/>
            <a:cxnLst>
              <a:cxn ang="0">
                <a:pos x="connsiteX0" y="connsiteY0"/>
              </a:cxn>
              <a:cxn ang="0">
                <a:pos x="connsiteX1" y="connsiteY1"/>
              </a:cxn>
              <a:cxn ang="0">
                <a:pos x="connsiteX2" y="connsiteY2"/>
              </a:cxn>
            </a:cxnLst>
            <a:rect l="l" t="t" r="r" b="b"/>
            <a:pathLst>
              <a:path w="1364567" h="1350498">
                <a:moveTo>
                  <a:pt x="0" y="1350498"/>
                </a:moveTo>
                <a:lnTo>
                  <a:pt x="1097280" y="1209821"/>
                </a:lnTo>
                <a:lnTo>
                  <a:pt x="1364567" y="0"/>
                </a:ln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B88571EE-BD19-5F4D-A42A-61745A4AFDA3}"/>
              </a:ext>
            </a:extLst>
          </p:cNvPr>
          <p:cNvCxnSpPr>
            <a:cxnSpLocks/>
          </p:cNvCxnSpPr>
          <p:nvPr/>
        </p:nvCxnSpPr>
        <p:spPr>
          <a:xfrm flipH="1">
            <a:off x="10769634" y="5811857"/>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2494A01F-F1B8-9B40-BB11-EF93AEB6AE13}"/>
              </a:ext>
            </a:extLst>
          </p:cNvPr>
          <p:cNvSpPr txBox="1"/>
          <p:nvPr/>
        </p:nvSpPr>
        <p:spPr>
          <a:xfrm rot="16200000">
            <a:off x="10109764" y="4699810"/>
            <a:ext cx="738682" cy="276999"/>
          </a:xfrm>
          <a:prstGeom prst="rect">
            <a:avLst/>
          </a:prstGeom>
          <a:noFill/>
        </p:spPr>
        <p:txBody>
          <a:bodyPr wrap="square" rtlCol="0">
            <a:spAutoFit/>
          </a:bodyPr>
          <a:lstStyle/>
          <a:p>
            <a:r>
              <a:rPr lang="en-US" sz="1200" dirty="0"/>
              <a:t>Price $</a:t>
            </a:r>
          </a:p>
        </p:txBody>
      </p:sp>
      <p:sp>
        <p:nvSpPr>
          <p:cNvPr id="24" name="TextBox 23">
            <a:extLst>
              <a:ext uri="{FF2B5EF4-FFF2-40B4-BE49-F238E27FC236}">
                <a16:creationId xmlns:a16="http://schemas.microsoft.com/office/drawing/2014/main" id="{B6920482-02B5-0140-8DA0-9659399B8D84}"/>
              </a:ext>
            </a:extLst>
          </p:cNvPr>
          <p:cNvSpPr txBox="1"/>
          <p:nvPr/>
        </p:nvSpPr>
        <p:spPr>
          <a:xfrm>
            <a:off x="11077873" y="5881274"/>
            <a:ext cx="1436805" cy="276999"/>
          </a:xfrm>
          <a:prstGeom prst="rect">
            <a:avLst/>
          </a:prstGeom>
          <a:noFill/>
        </p:spPr>
        <p:txBody>
          <a:bodyPr wrap="square" rtlCol="0">
            <a:spAutoFit/>
          </a:bodyPr>
          <a:lstStyle/>
          <a:p>
            <a:r>
              <a:rPr lang="en-US" sz="1200" dirty="0"/>
              <a:t>Availability [%]</a:t>
            </a:r>
          </a:p>
        </p:txBody>
      </p:sp>
      <p:cxnSp>
        <p:nvCxnSpPr>
          <p:cNvPr id="25" name="Straight Connector 24">
            <a:extLst>
              <a:ext uri="{FF2B5EF4-FFF2-40B4-BE49-F238E27FC236}">
                <a16:creationId xmlns:a16="http://schemas.microsoft.com/office/drawing/2014/main" id="{AF9CF4B9-EF92-2F44-A0C7-854FBDBB4BCF}"/>
              </a:ext>
            </a:extLst>
          </p:cNvPr>
          <p:cNvCxnSpPr>
            <a:cxnSpLocks/>
          </p:cNvCxnSpPr>
          <p:nvPr/>
        </p:nvCxnSpPr>
        <p:spPr>
          <a:xfrm>
            <a:off x="10774781" y="4082229"/>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B7C67AFC-1370-B34F-8499-F5E1D455C175}"/>
              </a:ext>
            </a:extLst>
          </p:cNvPr>
          <p:cNvCxnSpPr/>
          <p:nvPr/>
        </p:nvCxnSpPr>
        <p:spPr>
          <a:xfrm flipV="1">
            <a:off x="10769634" y="5692462"/>
            <a:ext cx="950141" cy="14624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450D243C-F575-8848-968D-EE13402DDF87}"/>
              </a:ext>
            </a:extLst>
          </p:cNvPr>
          <p:cNvCxnSpPr>
            <a:cxnSpLocks/>
          </p:cNvCxnSpPr>
          <p:nvPr/>
        </p:nvCxnSpPr>
        <p:spPr>
          <a:xfrm flipV="1">
            <a:off x="11719775" y="4082229"/>
            <a:ext cx="1016370" cy="161023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791E2EEC-BBA0-2B49-8871-B04F9BB8C39A}"/>
              </a:ext>
            </a:extLst>
          </p:cNvPr>
          <p:cNvCxnSpPr/>
          <p:nvPr/>
        </p:nvCxnSpPr>
        <p:spPr>
          <a:xfrm flipH="1">
            <a:off x="9053848" y="3155324"/>
            <a:ext cx="1030310" cy="95947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0A8EA26E-6473-3441-BEF3-10E57076EBAD}"/>
              </a:ext>
            </a:extLst>
          </p:cNvPr>
          <p:cNvCxnSpPr>
            <a:cxnSpLocks/>
          </p:cNvCxnSpPr>
          <p:nvPr/>
        </p:nvCxnSpPr>
        <p:spPr>
          <a:xfrm>
            <a:off x="11253996" y="2930278"/>
            <a:ext cx="311232" cy="119227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5733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14" grpId="0"/>
      <p:bldP spid="16" grpId="0"/>
      <p:bldP spid="18" grpId="0" animBg="1"/>
      <p:bldP spid="23" grpId="0"/>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FB49AE-E0C2-464C-AA71-D25A9918A7BC}"/>
              </a:ext>
            </a:extLst>
          </p:cNvPr>
          <p:cNvSpPr>
            <a:spLocks noGrp="1"/>
          </p:cNvSpPr>
          <p:nvPr>
            <p:ph type="sldNum" sz="quarter" idx="12"/>
          </p:nvPr>
        </p:nvSpPr>
        <p:spPr/>
        <p:txBody>
          <a:bodyPr/>
          <a:lstStyle/>
          <a:p>
            <a:fld id="{FE7A4BB3-E848-5A44-82DF-322201952CD8}" type="slidenum">
              <a:rPr lang="en-US" smtClean="0"/>
              <a:pPr/>
              <a:t>48</a:t>
            </a:fld>
            <a:endParaRPr lang="en-US" dirty="0"/>
          </a:p>
        </p:txBody>
      </p:sp>
      <p:sp>
        <p:nvSpPr>
          <p:cNvPr id="3" name="Title 2">
            <a:extLst>
              <a:ext uri="{FF2B5EF4-FFF2-40B4-BE49-F238E27FC236}">
                <a16:creationId xmlns:a16="http://schemas.microsoft.com/office/drawing/2014/main" id="{ED6A6281-E04D-214F-814B-3F4CE6C6966C}"/>
              </a:ext>
            </a:extLst>
          </p:cNvPr>
          <p:cNvSpPr>
            <a:spLocks noGrp="1"/>
          </p:cNvSpPr>
          <p:nvPr>
            <p:ph type="title"/>
          </p:nvPr>
        </p:nvSpPr>
        <p:spPr>
          <a:xfrm>
            <a:off x="3165231" y="535673"/>
            <a:ext cx="10972800" cy="631016"/>
          </a:xfrm>
        </p:spPr>
        <p:txBody>
          <a:bodyPr/>
          <a:lstStyle/>
          <a:p>
            <a:r>
              <a:rPr lang="en-US" dirty="0"/>
              <a:t>Groundwater Supply and Cost Curves in GCAM</a:t>
            </a:r>
          </a:p>
        </p:txBody>
      </p:sp>
      <p:sp>
        <p:nvSpPr>
          <p:cNvPr id="5" name="TextBox 4">
            <a:extLst>
              <a:ext uri="{FF2B5EF4-FFF2-40B4-BE49-F238E27FC236}">
                <a16:creationId xmlns:a16="http://schemas.microsoft.com/office/drawing/2014/main" id="{DC7B455D-5F6D-FB40-90B9-137F10A39826}"/>
              </a:ext>
            </a:extLst>
          </p:cNvPr>
          <p:cNvSpPr txBox="1"/>
          <p:nvPr/>
        </p:nvSpPr>
        <p:spPr>
          <a:xfrm>
            <a:off x="1585901" y="1776046"/>
            <a:ext cx="4586299" cy="3046988"/>
          </a:xfrm>
          <a:prstGeom prst="rect">
            <a:avLst/>
          </a:prstGeom>
          <a:noFill/>
          <a:ln>
            <a:solidFill>
              <a:schemeClr val="accent2"/>
            </a:solidFill>
          </a:ln>
        </p:spPr>
        <p:txBody>
          <a:bodyPr wrap="square" rtlCol="0">
            <a:spAutoFit/>
          </a:bodyPr>
          <a:lstStyle/>
          <a:p>
            <a:pPr algn="ctr"/>
            <a:r>
              <a:rPr lang="en-US" sz="1600" dirty="0" err="1">
                <a:solidFill>
                  <a:schemeClr val="accent2"/>
                </a:solidFill>
                <a:hlinkClick r:id="rId2"/>
              </a:rPr>
              <a:t>Superwell</a:t>
            </a:r>
            <a:endParaRPr lang="en-US" sz="1600" dirty="0">
              <a:solidFill>
                <a:schemeClr val="accent2"/>
              </a:solidFill>
            </a:endParaRPr>
          </a:p>
          <a:p>
            <a:pPr marL="285750" indent="-285750">
              <a:buFont typeface="Arial" panose="020B0604020202020204" pitchFamily="34" charset="0"/>
              <a:buChar char="•"/>
            </a:pPr>
            <a:r>
              <a:rPr lang="en-US" sz="1600" dirty="0">
                <a:solidFill>
                  <a:schemeClr val="accent2"/>
                </a:solidFill>
              </a:rPr>
              <a:t>Derived unit cost of groundwater extraction over time at 50km grid cells</a:t>
            </a:r>
          </a:p>
          <a:p>
            <a:pPr marL="285750" indent="-285750">
              <a:buFont typeface="Arial" panose="020B0604020202020204" pitchFamily="34" charset="0"/>
              <a:buChar char="•"/>
            </a:pPr>
            <a:r>
              <a:rPr lang="en-US" sz="1600" dirty="0">
                <a:solidFill>
                  <a:schemeClr val="accent2"/>
                </a:solidFill>
              </a:rPr>
              <a:t>Estimates of groundwater availability from previous studies on porosity, depth-to-groundwater, and aquifer thickness in addition to WHYMAP</a:t>
            </a:r>
          </a:p>
          <a:p>
            <a:pPr marL="285750" indent="-285750">
              <a:buFont typeface="Arial" panose="020B0604020202020204" pitchFamily="34" charset="0"/>
              <a:buChar char="•"/>
            </a:pPr>
            <a:r>
              <a:rPr lang="en-US" sz="1600" dirty="0">
                <a:solidFill>
                  <a:schemeClr val="accent2"/>
                </a:solidFill>
              </a:rPr>
              <a:t>Constrained to only allow for 25% use of all physical water estimated in aquifer</a:t>
            </a:r>
          </a:p>
          <a:p>
            <a:pPr marL="285750" indent="-285750">
              <a:buFont typeface="Arial" panose="020B0604020202020204" pitchFamily="34" charset="0"/>
              <a:buChar char="•"/>
            </a:pPr>
            <a:r>
              <a:rPr lang="en-US" sz="1600" dirty="0">
                <a:solidFill>
                  <a:schemeClr val="accent2"/>
                </a:solidFill>
              </a:rPr>
              <a:t>Calculations within require an assumption of confined aquifer, however results assumed to be from unconfined aquifer</a:t>
            </a:r>
          </a:p>
        </p:txBody>
      </p:sp>
      <p:pic>
        <p:nvPicPr>
          <p:cNvPr id="6" name="Picture 5" descr="A map of the world&#10;&#10;Description automatically generated with medium confidence">
            <a:extLst>
              <a:ext uri="{FF2B5EF4-FFF2-40B4-BE49-F238E27FC236}">
                <a16:creationId xmlns:a16="http://schemas.microsoft.com/office/drawing/2014/main" id="{AEB83FC0-6684-C94A-B85F-386DBA18E846}"/>
              </a:ext>
            </a:extLst>
          </p:cNvPr>
          <p:cNvPicPr>
            <a:picLocks noChangeAspect="1"/>
          </p:cNvPicPr>
          <p:nvPr/>
        </p:nvPicPr>
        <p:blipFill>
          <a:blip r:embed="rId3"/>
          <a:stretch>
            <a:fillRect/>
          </a:stretch>
        </p:blipFill>
        <p:spPr>
          <a:xfrm>
            <a:off x="8113486" y="1347407"/>
            <a:ext cx="6288102" cy="2887929"/>
          </a:xfrm>
          <a:prstGeom prst="rect">
            <a:avLst/>
          </a:prstGeom>
        </p:spPr>
      </p:pic>
      <p:sp>
        <p:nvSpPr>
          <p:cNvPr id="7" name="Oval 6">
            <a:extLst>
              <a:ext uri="{FF2B5EF4-FFF2-40B4-BE49-F238E27FC236}">
                <a16:creationId xmlns:a16="http://schemas.microsoft.com/office/drawing/2014/main" id="{15B6F60C-52EE-D44C-9941-D63D0C284103}"/>
              </a:ext>
            </a:extLst>
          </p:cNvPr>
          <p:cNvSpPr/>
          <p:nvPr/>
        </p:nvSpPr>
        <p:spPr>
          <a:xfrm>
            <a:off x="1723292" y="1840896"/>
            <a:ext cx="4325816" cy="81438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D6E72AA-C27F-9B43-923C-AC5CDB086B77}"/>
              </a:ext>
            </a:extLst>
          </p:cNvPr>
          <p:cNvCxnSpPr>
            <a:cxnSpLocks/>
            <a:stCxn id="7" idx="6"/>
          </p:cNvCxnSpPr>
          <p:nvPr/>
        </p:nvCxnSpPr>
        <p:spPr>
          <a:xfrm>
            <a:off x="6049108" y="2248087"/>
            <a:ext cx="3240035" cy="3316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E44A084F-7148-B940-B0DA-013173DF6B41}"/>
              </a:ext>
            </a:extLst>
          </p:cNvPr>
          <p:cNvSpPr txBox="1"/>
          <p:nvPr/>
        </p:nvSpPr>
        <p:spPr>
          <a:xfrm>
            <a:off x="1151577" y="7168618"/>
            <a:ext cx="12327246" cy="830997"/>
          </a:xfrm>
          <a:prstGeom prst="rect">
            <a:avLst/>
          </a:prstGeom>
          <a:noFill/>
          <a:ln>
            <a:solidFill>
              <a:schemeClr val="accent2"/>
            </a:solidFill>
          </a:ln>
        </p:spPr>
        <p:txBody>
          <a:bodyPr wrap="square" rtlCol="0">
            <a:spAutoFit/>
          </a:bodyPr>
          <a:lstStyle/>
          <a:p>
            <a:pPr marL="342900" indent="-342900">
              <a:buAutoNum type="arabicPeriod"/>
            </a:pPr>
            <a:r>
              <a:rPr lang="en-US" sz="1600" dirty="0">
                <a:solidFill>
                  <a:schemeClr val="accent2"/>
                </a:solidFill>
              </a:rPr>
              <a:t>Aggregate unit costs from </a:t>
            </a:r>
            <a:r>
              <a:rPr lang="en-US" sz="1600" dirty="0" err="1">
                <a:solidFill>
                  <a:schemeClr val="accent2"/>
                </a:solidFill>
              </a:rPr>
              <a:t>Superwell</a:t>
            </a:r>
            <a:r>
              <a:rPr lang="en-US" sz="1600" dirty="0">
                <a:solidFill>
                  <a:schemeClr val="accent2"/>
                </a:solidFill>
              </a:rPr>
              <a:t> 50km grid to GCAM basin scale and transform into 24 unique cost grades</a:t>
            </a:r>
          </a:p>
          <a:p>
            <a:pPr marL="342900" indent="-342900">
              <a:buAutoNum type="arabicPeriod"/>
            </a:pPr>
            <a:r>
              <a:rPr lang="en-US" sz="1600" dirty="0">
                <a:solidFill>
                  <a:schemeClr val="accent2"/>
                </a:solidFill>
              </a:rPr>
              <a:t>Historical groundwater depletion from </a:t>
            </a:r>
            <a:r>
              <a:rPr lang="en-US" sz="1600" dirty="0" err="1">
                <a:solidFill>
                  <a:schemeClr val="accent2"/>
                </a:solidFill>
              </a:rPr>
              <a:t>WaterGap</a:t>
            </a:r>
            <a:r>
              <a:rPr lang="en-US" sz="1600" dirty="0">
                <a:solidFill>
                  <a:schemeClr val="accent2"/>
                </a:solidFill>
              </a:rPr>
              <a:t> is placed into </a:t>
            </a:r>
            <a:r>
              <a:rPr lang="en-US" sz="1600" dirty="0" err="1">
                <a:solidFill>
                  <a:schemeClr val="accent2"/>
                </a:solidFill>
              </a:rPr>
              <a:t>grade_hist</a:t>
            </a:r>
            <a:r>
              <a:rPr lang="en-US" sz="1600" dirty="0">
                <a:solidFill>
                  <a:schemeClr val="accent2"/>
                </a:solidFill>
              </a:rPr>
              <a:t> which is pulled during historical calibration</a:t>
            </a:r>
          </a:p>
          <a:p>
            <a:pPr marL="342900" indent="-342900">
              <a:buAutoNum type="arabicPeriod"/>
            </a:pPr>
            <a:r>
              <a:rPr lang="en-US" sz="1600" dirty="0">
                <a:solidFill>
                  <a:schemeClr val="accent2"/>
                </a:solidFill>
              </a:rPr>
              <a:t>Added to GCAM as a </a:t>
            </a:r>
            <a:r>
              <a:rPr lang="en-US" sz="1600" dirty="0" err="1">
                <a:solidFill>
                  <a:schemeClr val="accent2"/>
                </a:solidFill>
              </a:rPr>
              <a:t>subresource</a:t>
            </a:r>
            <a:r>
              <a:rPr lang="en-US" sz="1600" dirty="0">
                <a:solidFill>
                  <a:schemeClr val="accent2"/>
                </a:solidFill>
              </a:rPr>
              <a:t> with price interactions with renewable water cost curves.</a:t>
            </a:r>
          </a:p>
        </p:txBody>
      </p:sp>
      <p:sp>
        <p:nvSpPr>
          <p:cNvPr id="13" name="Can 12">
            <a:extLst>
              <a:ext uri="{FF2B5EF4-FFF2-40B4-BE49-F238E27FC236}">
                <a16:creationId xmlns:a16="http://schemas.microsoft.com/office/drawing/2014/main" id="{2747FC98-76E8-C14B-ADB0-FFE19422D6B8}"/>
              </a:ext>
            </a:extLst>
          </p:cNvPr>
          <p:cNvSpPr/>
          <p:nvPr/>
        </p:nvSpPr>
        <p:spPr>
          <a:xfrm>
            <a:off x="7983350" y="4293487"/>
            <a:ext cx="775538" cy="2326739"/>
          </a:xfrm>
          <a:prstGeom prst="can">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17A38AD-9E5A-CE46-B5CB-C95F66779DBC}"/>
              </a:ext>
            </a:extLst>
          </p:cNvPr>
          <p:cNvCxnSpPr>
            <a:cxnSpLocks/>
          </p:cNvCxnSpPr>
          <p:nvPr/>
        </p:nvCxnSpPr>
        <p:spPr>
          <a:xfrm>
            <a:off x="7985165" y="4826595"/>
            <a:ext cx="773723"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56118D-7DC8-E041-9427-E2A798DAC86D}"/>
              </a:ext>
            </a:extLst>
          </p:cNvPr>
          <p:cNvCxnSpPr>
            <a:cxnSpLocks/>
          </p:cNvCxnSpPr>
          <p:nvPr/>
        </p:nvCxnSpPr>
        <p:spPr>
          <a:xfrm>
            <a:off x="7983350" y="5330687"/>
            <a:ext cx="77553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337B4D-C5AD-CB4A-9DDB-F93ECBF9BFB5}"/>
              </a:ext>
            </a:extLst>
          </p:cNvPr>
          <p:cNvCxnSpPr>
            <a:cxnSpLocks/>
          </p:cNvCxnSpPr>
          <p:nvPr/>
        </p:nvCxnSpPr>
        <p:spPr>
          <a:xfrm>
            <a:off x="7983350" y="5540690"/>
            <a:ext cx="77553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62B468-0CF4-D44F-8674-7B82CCBD6161}"/>
              </a:ext>
            </a:extLst>
          </p:cNvPr>
          <p:cNvCxnSpPr>
            <a:cxnSpLocks/>
          </p:cNvCxnSpPr>
          <p:nvPr/>
        </p:nvCxnSpPr>
        <p:spPr>
          <a:xfrm>
            <a:off x="7983350" y="5833767"/>
            <a:ext cx="77553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A74571-1EB3-E24B-B764-97BAB7E6FA02}"/>
              </a:ext>
            </a:extLst>
          </p:cNvPr>
          <p:cNvCxnSpPr>
            <a:cxnSpLocks/>
          </p:cNvCxnSpPr>
          <p:nvPr/>
        </p:nvCxnSpPr>
        <p:spPr>
          <a:xfrm>
            <a:off x="7983350" y="6126844"/>
            <a:ext cx="77553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D1F3F8-0654-A84F-A620-69E208CEFADE}"/>
              </a:ext>
            </a:extLst>
          </p:cNvPr>
          <p:cNvCxnSpPr>
            <a:cxnSpLocks/>
          </p:cNvCxnSpPr>
          <p:nvPr/>
        </p:nvCxnSpPr>
        <p:spPr>
          <a:xfrm>
            <a:off x="8965420" y="4697627"/>
            <a:ext cx="0" cy="1518458"/>
          </a:xfrm>
          <a:prstGeom prst="straightConnector1">
            <a:avLst/>
          </a:prstGeom>
          <a:ln w="28575">
            <a:solidFill>
              <a:srgbClr val="000000"/>
            </a:solidFill>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1A38DE26-5452-8444-93EF-73CC48211C40}"/>
              </a:ext>
            </a:extLst>
          </p:cNvPr>
          <p:cNvSpPr txBox="1"/>
          <p:nvPr/>
        </p:nvSpPr>
        <p:spPr>
          <a:xfrm rot="16200000">
            <a:off x="8010347" y="5028912"/>
            <a:ext cx="2466008" cy="424732"/>
          </a:xfrm>
          <a:prstGeom prst="rect">
            <a:avLst/>
          </a:prstGeom>
          <a:noFill/>
        </p:spPr>
        <p:txBody>
          <a:bodyPr wrap="square" rtlCol="0">
            <a:spAutoFit/>
          </a:bodyPr>
          <a:lstStyle/>
          <a:p>
            <a:r>
              <a:rPr lang="en-US" dirty="0"/>
              <a:t>Increasing Depth</a:t>
            </a:r>
          </a:p>
        </p:txBody>
      </p:sp>
      <p:cxnSp>
        <p:nvCxnSpPr>
          <p:cNvPr id="34" name="Straight Arrow Connector 33">
            <a:extLst>
              <a:ext uri="{FF2B5EF4-FFF2-40B4-BE49-F238E27FC236}">
                <a16:creationId xmlns:a16="http://schemas.microsoft.com/office/drawing/2014/main" id="{0008AA80-8423-6841-917B-098D1ED127DC}"/>
              </a:ext>
            </a:extLst>
          </p:cNvPr>
          <p:cNvCxnSpPr>
            <a:cxnSpLocks/>
          </p:cNvCxnSpPr>
          <p:nvPr/>
        </p:nvCxnSpPr>
        <p:spPr>
          <a:xfrm>
            <a:off x="9631563" y="5534829"/>
            <a:ext cx="850617" cy="0"/>
          </a:xfrm>
          <a:prstGeom prst="straightConnector1">
            <a:avLst/>
          </a:prstGeom>
          <a:ln w="28575">
            <a:solidFill>
              <a:srgbClr val="0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6380420-AC75-8447-BFD2-7A18F03E3119}"/>
                  </a:ext>
                </a:extLst>
              </p:cNvPr>
              <p:cNvSpPr txBox="1"/>
              <p:nvPr/>
            </p:nvSpPr>
            <p:spPr>
              <a:xfrm>
                <a:off x="9844187" y="5540154"/>
                <a:ext cx="562438" cy="424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oMath>
                  </m:oMathPara>
                </a14:m>
                <a:endParaRPr lang="en-US" i="1" dirty="0"/>
              </a:p>
            </p:txBody>
          </p:sp>
        </mc:Choice>
        <mc:Fallback xmlns="">
          <p:sp>
            <p:nvSpPr>
              <p:cNvPr id="38" name="TextBox 37">
                <a:extLst>
                  <a:ext uri="{FF2B5EF4-FFF2-40B4-BE49-F238E27FC236}">
                    <a16:creationId xmlns:a16="http://schemas.microsoft.com/office/drawing/2014/main" id="{36380420-AC75-8447-BFD2-7A18F03E3119}"/>
                  </a:ext>
                </a:extLst>
              </p:cNvPr>
              <p:cNvSpPr txBox="1">
                <a:spLocks noRot="1" noChangeAspect="1" noMove="1" noResize="1" noEditPoints="1" noAdjustHandles="1" noChangeArrowheads="1" noChangeShapeType="1" noTextEdit="1"/>
              </p:cNvSpPr>
              <p:nvPr/>
            </p:nvSpPr>
            <p:spPr>
              <a:xfrm>
                <a:off x="9844187" y="5540154"/>
                <a:ext cx="562438" cy="424732"/>
              </a:xfrm>
              <a:prstGeom prst="rect">
                <a:avLst/>
              </a:prstGeom>
              <a:blipFill>
                <a:blip r:embed="rId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3305729E-FBAC-5D4F-9E65-3C66DE3BBD45}"/>
              </a:ext>
            </a:extLst>
          </p:cNvPr>
          <p:cNvCxnSpPr>
            <a:cxnSpLocks/>
          </p:cNvCxnSpPr>
          <p:nvPr/>
        </p:nvCxnSpPr>
        <p:spPr>
          <a:xfrm flipH="1">
            <a:off x="2514726" y="6787627"/>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6E176B58-A273-634F-BE79-067853AB8960}"/>
              </a:ext>
            </a:extLst>
          </p:cNvPr>
          <p:cNvSpPr txBox="1"/>
          <p:nvPr/>
        </p:nvSpPr>
        <p:spPr>
          <a:xfrm rot="16200000">
            <a:off x="1854856" y="5675580"/>
            <a:ext cx="738682" cy="276999"/>
          </a:xfrm>
          <a:prstGeom prst="rect">
            <a:avLst/>
          </a:prstGeom>
          <a:noFill/>
        </p:spPr>
        <p:txBody>
          <a:bodyPr wrap="square" rtlCol="0">
            <a:spAutoFit/>
          </a:bodyPr>
          <a:lstStyle/>
          <a:p>
            <a:r>
              <a:rPr lang="en-US" sz="1200" dirty="0"/>
              <a:t>Price $</a:t>
            </a:r>
          </a:p>
        </p:txBody>
      </p:sp>
      <p:sp>
        <p:nvSpPr>
          <p:cNvPr id="41" name="TextBox 40">
            <a:extLst>
              <a:ext uri="{FF2B5EF4-FFF2-40B4-BE49-F238E27FC236}">
                <a16:creationId xmlns:a16="http://schemas.microsoft.com/office/drawing/2014/main" id="{3AC78F9F-3E3A-0A45-8729-25CB7E25F066}"/>
              </a:ext>
            </a:extLst>
          </p:cNvPr>
          <p:cNvSpPr txBox="1"/>
          <p:nvPr/>
        </p:nvSpPr>
        <p:spPr>
          <a:xfrm>
            <a:off x="2822965" y="6857044"/>
            <a:ext cx="1436805" cy="276999"/>
          </a:xfrm>
          <a:prstGeom prst="rect">
            <a:avLst/>
          </a:prstGeom>
          <a:noFill/>
        </p:spPr>
        <p:txBody>
          <a:bodyPr wrap="square" rtlCol="0">
            <a:spAutoFit/>
          </a:bodyPr>
          <a:lstStyle/>
          <a:p>
            <a:r>
              <a:rPr lang="en-US" sz="1200" dirty="0"/>
              <a:t>Cost Grade</a:t>
            </a:r>
          </a:p>
        </p:txBody>
      </p:sp>
      <p:cxnSp>
        <p:nvCxnSpPr>
          <p:cNvPr id="42" name="Straight Connector 41">
            <a:extLst>
              <a:ext uri="{FF2B5EF4-FFF2-40B4-BE49-F238E27FC236}">
                <a16:creationId xmlns:a16="http://schemas.microsoft.com/office/drawing/2014/main" id="{862B3C73-985A-3D42-85F6-483EEA0467D5}"/>
              </a:ext>
            </a:extLst>
          </p:cNvPr>
          <p:cNvCxnSpPr>
            <a:cxnSpLocks/>
          </p:cNvCxnSpPr>
          <p:nvPr/>
        </p:nvCxnSpPr>
        <p:spPr>
          <a:xfrm>
            <a:off x="2519873" y="5057999"/>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45" name="Arc 44">
            <a:extLst>
              <a:ext uri="{FF2B5EF4-FFF2-40B4-BE49-F238E27FC236}">
                <a16:creationId xmlns:a16="http://schemas.microsoft.com/office/drawing/2014/main" id="{93CBEAA5-BCD1-5146-AE13-766D4EB33148}"/>
              </a:ext>
            </a:extLst>
          </p:cNvPr>
          <p:cNvSpPr/>
          <p:nvPr/>
        </p:nvSpPr>
        <p:spPr>
          <a:xfrm rot="4840005">
            <a:off x="840754" y="3164638"/>
            <a:ext cx="2556211" cy="4330994"/>
          </a:xfrm>
          <a:prstGeom prst="arc">
            <a:avLst>
              <a:gd name="adj1" fmla="val 16200000"/>
              <a:gd name="adj2" fmla="val 20987925"/>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 name="Can 3">
            <a:extLst>
              <a:ext uri="{FF2B5EF4-FFF2-40B4-BE49-F238E27FC236}">
                <a16:creationId xmlns:a16="http://schemas.microsoft.com/office/drawing/2014/main" id="{7FDA94AF-7934-02E9-55A5-D0B682BB4B3F}"/>
              </a:ext>
            </a:extLst>
          </p:cNvPr>
          <p:cNvSpPr/>
          <p:nvPr/>
        </p:nvSpPr>
        <p:spPr>
          <a:xfrm>
            <a:off x="10694804" y="4290526"/>
            <a:ext cx="775538" cy="2326739"/>
          </a:xfrm>
          <a:prstGeom prst="can">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0F85E9E-2023-0505-58E8-4DBADEB29CCD}"/>
              </a:ext>
            </a:extLst>
          </p:cNvPr>
          <p:cNvCxnSpPr>
            <a:cxnSpLocks/>
          </p:cNvCxnSpPr>
          <p:nvPr/>
        </p:nvCxnSpPr>
        <p:spPr>
          <a:xfrm>
            <a:off x="10696619" y="4823634"/>
            <a:ext cx="773723"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B0829E-9D0C-D4A9-3713-CF414D2DC24C}"/>
              </a:ext>
            </a:extLst>
          </p:cNvPr>
          <p:cNvCxnSpPr>
            <a:cxnSpLocks/>
          </p:cNvCxnSpPr>
          <p:nvPr/>
        </p:nvCxnSpPr>
        <p:spPr>
          <a:xfrm>
            <a:off x="10694804" y="5327726"/>
            <a:ext cx="77553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5F5ED61-9DA0-66EA-0FA5-3BB13C8F3E8B}"/>
              </a:ext>
            </a:extLst>
          </p:cNvPr>
          <p:cNvCxnSpPr>
            <a:cxnSpLocks/>
          </p:cNvCxnSpPr>
          <p:nvPr/>
        </p:nvCxnSpPr>
        <p:spPr>
          <a:xfrm>
            <a:off x="10694804" y="5537729"/>
            <a:ext cx="77553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B73213-1EA5-8AA0-A41E-ECF52752392A}"/>
              </a:ext>
            </a:extLst>
          </p:cNvPr>
          <p:cNvCxnSpPr>
            <a:cxnSpLocks/>
          </p:cNvCxnSpPr>
          <p:nvPr/>
        </p:nvCxnSpPr>
        <p:spPr>
          <a:xfrm>
            <a:off x="10694804" y="5830806"/>
            <a:ext cx="77553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E78D0D-3D9E-B2B5-6B95-89D434FBC8BF}"/>
              </a:ext>
            </a:extLst>
          </p:cNvPr>
          <p:cNvCxnSpPr>
            <a:cxnSpLocks/>
          </p:cNvCxnSpPr>
          <p:nvPr/>
        </p:nvCxnSpPr>
        <p:spPr>
          <a:xfrm>
            <a:off x="10694804" y="6123883"/>
            <a:ext cx="775538"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0927CED-929D-A78E-D5F5-C9B3917BF1B8}"/>
              </a:ext>
            </a:extLst>
          </p:cNvPr>
          <p:cNvSpPr/>
          <p:nvPr/>
        </p:nvSpPr>
        <p:spPr>
          <a:xfrm>
            <a:off x="10702925" y="4298951"/>
            <a:ext cx="752475" cy="17145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on 18">
            <a:extLst>
              <a:ext uri="{FF2B5EF4-FFF2-40B4-BE49-F238E27FC236}">
                <a16:creationId xmlns:a16="http://schemas.microsoft.com/office/drawing/2014/main" id="{4D607E95-B996-9164-B9E9-153625F94708}"/>
              </a:ext>
            </a:extLst>
          </p:cNvPr>
          <p:cNvSpPr/>
          <p:nvPr/>
        </p:nvSpPr>
        <p:spPr>
          <a:xfrm rot="16200000">
            <a:off x="10985502" y="4140200"/>
            <a:ext cx="196851" cy="762000"/>
          </a:xfrm>
          <a:prstGeom prst="moon">
            <a:avLst>
              <a:gd name="adj" fmla="val 6131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8319B8-AE4C-498A-DDFB-0C7E47EA882F}"/>
              </a:ext>
            </a:extLst>
          </p:cNvPr>
          <p:cNvSpPr/>
          <p:nvPr/>
        </p:nvSpPr>
        <p:spPr>
          <a:xfrm>
            <a:off x="10702925" y="4527550"/>
            <a:ext cx="758825" cy="107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D8E787-B167-9BAD-4130-B2838591E362}"/>
              </a:ext>
            </a:extLst>
          </p:cNvPr>
          <p:cNvSpPr/>
          <p:nvPr/>
        </p:nvSpPr>
        <p:spPr>
          <a:xfrm rot="5400000">
            <a:off x="10684032" y="4470242"/>
            <a:ext cx="879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2A3C48C-1D69-51B6-FB01-AD6314251C31}"/>
              </a:ext>
            </a:extLst>
          </p:cNvPr>
          <p:cNvSpPr/>
          <p:nvPr/>
        </p:nvSpPr>
        <p:spPr>
          <a:xfrm rot="5400000">
            <a:off x="11387136" y="4462462"/>
            <a:ext cx="87947" cy="612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FECF0D-F4E3-6E37-0E6B-3B27572930FA}"/>
              </a:ext>
            </a:extLst>
          </p:cNvPr>
          <p:cNvSpPr/>
          <p:nvPr/>
        </p:nvSpPr>
        <p:spPr>
          <a:xfrm>
            <a:off x="10702925" y="4829175"/>
            <a:ext cx="758825" cy="1079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9A8F1B-9924-2899-1D14-E78186893B77}"/>
              </a:ext>
            </a:extLst>
          </p:cNvPr>
          <p:cNvSpPr/>
          <p:nvPr/>
        </p:nvSpPr>
        <p:spPr>
          <a:xfrm>
            <a:off x="10702925" y="5334000"/>
            <a:ext cx="758825"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9CC3816-862C-27D8-8BA2-79A691376087}"/>
              </a:ext>
            </a:extLst>
          </p:cNvPr>
          <p:cNvSpPr/>
          <p:nvPr/>
        </p:nvSpPr>
        <p:spPr>
          <a:xfrm>
            <a:off x="10702925" y="5543550"/>
            <a:ext cx="758825" cy="666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4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29" grpId="0"/>
      <p:bldP spid="38" grpId="0"/>
      <p:bldP spid="40" grpId="0"/>
      <p:bldP spid="41" grpId="0"/>
      <p:bldP spid="45"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6CF87686-4B75-CF4C-A178-C53AB839CD28}"/>
              </a:ext>
            </a:extLst>
          </p:cNvPr>
          <p:cNvCxnSpPr>
            <a:cxnSpLocks/>
          </p:cNvCxnSpPr>
          <p:nvPr/>
        </p:nvCxnSpPr>
        <p:spPr>
          <a:xfrm>
            <a:off x="6526859" y="5714288"/>
            <a:ext cx="0" cy="1756473"/>
          </a:xfrm>
          <a:prstGeom prst="line">
            <a:avLst/>
          </a:prstGeom>
          <a:ln w="38100">
            <a:noFill/>
          </a:ln>
        </p:spPr>
        <p:style>
          <a:lnRef idx="1">
            <a:schemeClr val="accent2"/>
          </a:lnRef>
          <a:fillRef idx="0">
            <a:schemeClr val="accent2"/>
          </a:fillRef>
          <a:effectRef idx="0">
            <a:schemeClr val="accent2"/>
          </a:effectRef>
          <a:fontRef idx="minor">
            <a:schemeClr val="tx1"/>
          </a:fontRef>
        </p:style>
      </p:cxnSp>
      <p:sp>
        <p:nvSpPr>
          <p:cNvPr id="43" name="Rectangle 42">
            <a:extLst>
              <a:ext uri="{FF2B5EF4-FFF2-40B4-BE49-F238E27FC236}">
                <a16:creationId xmlns:a16="http://schemas.microsoft.com/office/drawing/2014/main" id="{134490F0-F700-774F-A937-8C4D02A16C1E}"/>
              </a:ext>
            </a:extLst>
          </p:cNvPr>
          <p:cNvSpPr/>
          <p:nvPr/>
        </p:nvSpPr>
        <p:spPr>
          <a:xfrm>
            <a:off x="6553096" y="5696356"/>
            <a:ext cx="306988" cy="17475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608E8C-95E7-0B44-ADE7-DE0D3BC6AA4D}"/>
              </a:ext>
            </a:extLst>
          </p:cNvPr>
          <p:cNvSpPr/>
          <p:nvPr/>
        </p:nvSpPr>
        <p:spPr>
          <a:xfrm>
            <a:off x="4526269" y="5696356"/>
            <a:ext cx="306988" cy="17475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983255E-F773-CE49-A6BD-CD80A47F9AFC}"/>
              </a:ext>
            </a:extLst>
          </p:cNvPr>
          <p:cNvSpPr/>
          <p:nvPr/>
        </p:nvSpPr>
        <p:spPr>
          <a:xfrm>
            <a:off x="3576128" y="5696356"/>
            <a:ext cx="950141" cy="172962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D7E0E9D-C5F7-DE4C-A5A3-48C3BCCDD056}"/>
              </a:ext>
            </a:extLst>
          </p:cNvPr>
          <p:cNvSpPr>
            <a:spLocks noGrp="1"/>
          </p:cNvSpPr>
          <p:nvPr>
            <p:ph type="sldNum" sz="quarter" idx="12"/>
          </p:nvPr>
        </p:nvSpPr>
        <p:spPr/>
        <p:txBody>
          <a:bodyPr/>
          <a:lstStyle/>
          <a:p>
            <a:fld id="{FE7A4BB3-E848-5A44-82DF-322201952CD8}" type="slidenum">
              <a:rPr lang="en-US" smtClean="0"/>
              <a:pPr/>
              <a:t>49</a:t>
            </a:fld>
            <a:endParaRPr lang="en-US" dirty="0"/>
          </a:p>
        </p:txBody>
      </p:sp>
      <p:sp>
        <p:nvSpPr>
          <p:cNvPr id="3" name="Title 2">
            <a:extLst>
              <a:ext uri="{FF2B5EF4-FFF2-40B4-BE49-F238E27FC236}">
                <a16:creationId xmlns:a16="http://schemas.microsoft.com/office/drawing/2014/main" id="{630DB8AD-3073-9741-A861-8CF44D1C0382}"/>
              </a:ext>
            </a:extLst>
          </p:cNvPr>
          <p:cNvSpPr>
            <a:spLocks noGrp="1"/>
          </p:cNvSpPr>
          <p:nvPr>
            <p:ph type="title"/>
          </p:nvPr>
        </p:nvSpPr>
        <p:spPr>
          <a:xfrm>
            <a:off x="3181382" y="546434"/>
            <a:ext cx="10972800" cy="607509"/>
          </a:xfrm>
        </p:spPr>
        <p:txBody>
          <a:bodyPr/>
          <a:lstStyle/>
          <a:p>
            <a:r>
              <a:rPr lang="en-US" dirty="0"/>
              <a:t>Surface Water and Groundwater Price Interaction</a:t>
            </a:r>
          </a:p>
        </p:txBody>
      </p:sp>
      <p:cxnSp>
        <p:nvCxnSpPr>
          <p:cNvPr id="5" name="Straight Connector 4">
            <a:extLst>
              <a:ext uri="{FF2B5EF4-FFF2-40B4-BE49-F238E27FC236}">
                <a16:creationId xmlns:a16="http://schemas.microsoft.com/office/drawing/2014/main" id="{1B87F771-011F-0045-9D72-1EA22EE2ABED}"/>
              </a:ext>
            </a:extLst>
          </p:cNvPr>
          <p:cNvCxnSpPr>
            <a:cxnSpLocks/>
          </p:cNvCxnSpPr>
          <p:nvPr/>
        </p:nvCxnSpPr>
        <p:spPr>
          <a:xfrm flipH="1">
            <a:off x="2139323" y="3988666"/>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2CA42B74-3F10-AF45-92AF-392FA85EBE72}"/>
              </a:ext>
            </a:extLst>
          </p:cNvPr>
          <p:cNvSpPr txBox="1"/>
          <p:nvPr/>
        </p:nvSpPr>
        <p:spPr>
          <a:xfrm rot="16200000">
            <a:off x="1479453" y="2876619"/>
            <a:ext cx="738682" cy="276999"/>
          </a:xfrm>
          <a:prstGeom prst="rect">
            <a:avLst/>
          </a:prstGeom>
          <a:noFill/>
        </p:spPr>
        <p:txBody>
          <a:bodyPr wrap="square" rtlCol="0">
            <a:spAutoFit/>
          </a:bodyPr>
          <a:lstStyle/>
          <a:p>
            <a:r>
              <a:rPr lang="en-US" sz="1200" dirty="0"/>
              <a:t>Price $</a:t>
            </a:r>
          </a:p>
        </p:txBody>
      </p:sp>
      <p:sp>
        <p:nvSpPr>
          <p:cNvPr id="7" name="TextBox 6">
            <a:extLst>
              <a:ext uri="{FF2B5EF4-FFF2-40B4-BE49-F238E27FC236}">
                <a16:creationId xmlns:a16="http://schemas.microsoft.com/office/drawing/2014/main" id="{343F17EA-A3B3-9149-9F66-5503CAA9010A}"/>
              </a:ext>
            </a:extLst>
          </p:cNvPr>
          <p:cNvSpPr txBox="1"/>
          <p:nvPr/>
        </p:nvSpPr>
        <p:spPr>
          <a:xfrm>
            <a:off x="2447562" y="4058083"/>
            <a:ext cx="1436805" cy="276999"/>
          </a:xfrm>
          <a:prstGeom prst="rect">
            <a:avLst/>
          </a:prstGeom>
          <a:noFill/>
        </p:spPr>
        <p:txBody>
          <a:bodyPr wrap="square" rtlCol="0">
            <a:spAutoFit/>
          </a:bodyPr>
          <a:lstStyle/>
          <a:p>
            <a:r>
              <a:rPr lang="en-US" sz="1200" dirty="0"/>
              <a:t>Availability [%]</a:t>
            </a:r>
          </a:p>
        </p:txBody>
      </p:sp>
      <p:cxnSp>
        <p:nvCxnSpPr>
          <p:cNvPr id="8" name="Straight Connector 7">
            <a:extLst>
              <a:ext uri="{FF2B5EF4-FFF2-40B4-BE49-F238E27FC236}">
                <a16:creationId xmlns:a16="http://schemas.microsoft.com/office/drawing/2014/main" id="{277D81D4-C946-3240-940B-56365099D8C7}"/>
              </a:ext>
            </a:extLst>
          </p:cNvPr>
          <p:cNvCxnSpPr>
            <a:cxnSpLocks/>
          </p:cNvCxnSpPr>
          <p:nvPr/>
        </p:nvCxnSpPr>
        <p:spPr>
          <a:xfrm>
            <a:off x="2144470" y="2259038"/>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89D2E212-D1D6-AE4C-9450-61736D5CD874}"/>
              </a:ext>
            </a:extLst>
          </p:cNvPr>
          <p:cNvCxnSpPr/>
          <p:nvPr/>
        </p:nvCxnSpPr>
        <p:spPr>
          <a:xfrm flipV="1">
            <a:off x="2139323" y="3869271"/>
            <a:ext cx="950141" cy="14624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862E7D9-EA27-F544-A2B4-C1F7CFBD4467}"/>
              </a:ext>
            </a:extLst>
          </p:cNvPr>
          <p:cNvCxnSpPr>
            <a:cxnSpLocks/>
          </p:cNvCxnSpPr>
          <p:nvPr/>
        </p:nvCxnSpPr>
        <p:spPr>
          <a:xfrm flipV="1">
            <a:off x="3089464" y="2259038"/>
            <a:ext cx="1016370" cy="161023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5BB4E8D9-ADB1-D242-8AB3-943CB55552A9}"/>
              </a:ext>
            </a:extLst>
          </p:cNvPr>
          <p:cNvSpPr txBox="1"/>
          <p:nvPr/>
        </p:nvSpPr>
        <p:spPr>
          <a:xfrm>
            <a:off x="1524000" y="1415143"/>
            <a:ext cx="3309257" cy="757130"/>
          </a:xfrm>
          <a:prstGeom prst="rect">
            <a:avLst/>
          </a:prstGeom>
          <a:noFill/>
        </p:spPr>
        <p:txBody>
          <a:bodyPr wrap="square" rtlCol="0">
            <a:spAutoFit/>
          </a:bodyPr>
          <a:lstStyle/>
          <a:p>
            <a:pPr algn="ctr"/>
            <a:r>
              <a:rPr lang="en-US" dirty="0"/>
              <a:t>Renewable Cost Curve</a:t>
            </a:r>
          </a:p>
          <a:p>
            <a:pPr algn="ctr"/>
            <a:r>
              <a:rPr lang="en-US" dirty="0"/>
              <a:t>Basin A</a:t>
            </a:r>
          </a:p>
        </p:txBody>
      </p:sp>
      <p:cxnSp>
        <p:nvCxnSpPr>
          <p:cNvPr id="22" name="Straight Connector 21">
            <a:extLst>
              <a:ext uri="{FF2B5EF4-FFF2-40B4-BE49-F238E27FC236}">
                <a16:creationId xmlns:a16="http://schemas.microsoft.com/office/drawing/2014/main" id="{0EA74B49-7654-594A-8DD7-F42EA033B733}"/>
              </a:ext>
            </a:extLst>
          </p:cNvPr>
          <p:cNvCxnSpPr>
            <a:cxnSpLocks/>
          </p:cNvCxnSpPr>
          <p:nvPr/>
        </p:nvCxnSpPr>
        <p:spPr>
          <a:xfrm flipH="1">
            <a:off x="5829438" y="3988665"/>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3D4E85D8-67CC-E347-9715-63B7EE369946}"/>
              </a:ext>
            </a:extLst>
          </p:cNvPr>
          <p:cNvSpPr txBox="1"/>
          <p:nvPr/>
        </p:nvSpPr>
        <p:spPr>
          <a:xfrm rot="16200000">
            <a:off x="5169568" y="2876618"/>
            <a:ext cx="738682" cy="276999"/>
          </a:xfrm>
          <a:prstGeom prst="rect">
            <a:avLst/>
          </a:prstGeom>
          <a:noFill/>
        </p:spPr>
        <p:txBody>
          <a:bodyPr wrap="square" rtlCol="0">
            <a:spAutoFit/>
          </a:bodyPr>
          <a:lstStyle/>
          <a:p>
            <a:r>
              <a:rPr lang="en-US" sz="1200" dirty="0"/>
              <a:t>Price $</a:t>
            </a:r>
          </a:p>
        </p:txBody>
      </p:sp>
      <p:sp>
        <p:nvSpPr>
          <p:cNvPr id="24" name="TextBox 23">
            <a:extLst>
              <a:ext uri="{FF2B5EF4-FFF2-40B4-BE49-F238E27FC236}">
                <a16:creationId xmlns:a16="http://schemas.microsoft.com/office/drawing/2014/main" id="{E22C8EBB-4792-1849-B09C-50603A69B57C}"/>
              </a:ext>
            </a:extLst>
          </p:cNvPr>
          <p:cNvSpPr txBox="1"/>
          <p:nvPr/>
        </p:nvSpPr>
        <p:spPr>
          <a:xfrm>
            <a:off x="6137677" y="4058082"/>
            <a:ext cx="1436805" cy="276999"/>
          </a:xfrm>
          <a:prstGeom prst="rect">
            <a:avLst/>
          </a:prstGeom>
          <a:noFill/>
        </p:spPr>
        <p:txBody>
          <a:bodyPr wrap="square" rtlCol="0">
            <a:spAutoFit/>
          </a:bodyPr>
          <a:lstStyle/>
          <a:p>
            <a:r>
              <a:rPr lang="en-US" sz="1200" dirty="0"/>
              <a:t>Cost Grade</a:t>
            </a:r>
          </a:p>
        </p:txBody>
      </p:sp>
      <p:cxnSp>
        <p:nvCxnSpPr>
          <p:cNvPr id="25" name="Straight Connector 24">
            <a:extLst>
              <a:ext uri="{FF2B5EF4-FFF2-40B4-BE49-F238E27FC236}">
                <a16:creationId xmlns:a16="http://schemas.microsoft.com/office/drawing/2014/main" id="{AC5DD496-5F11-5443-ACC0-C891EA01376C}"/>
              </a:ext>
            </a:extLst>
          </p:cNvPr>
          <p:cNvCxnSpPr>
            <a:cxnSpLocks/>
          </p:cNvCxnSpPr>
          <p:nvPr/>
        </p:nvCxnSpPr>
        <p:spPr>
          <a:xfrm>
            <a:off x="5834585" y="2259037"/>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rc 25">
            <a:extLst>
              <a:ext uri="{FF2B5EF4-FFF2-40B4-BE49-F238E27FC236}">
                <a16:creationId xmlns:a16="http://schemas.microsoft.com/office/drawing/2014/main" id="{0A161E12-BEEF-DA4D-8D09-1025200DCF2E}"/>
              </a:ext>
            </a:extLst>
          </p:cNvPr>
          <p:cNvSpPr/>
          <p:nvPr/>
        </p:nvSpPr>
        <p:spPr>
          <a:xfrm rot="4840005">
            <a:off x="4155466" y="480279"/>
            <a:ext cx="2556211" cy="4330994"/>
          </a:xfrm>
          <a:prstGeom prst="arc">
            <a:avLst>
              <a:gd name="adj1" fmla="val 16200000"/>
              <a:gd name="adj2" fmla="val 20987925"/>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FFFED17-6CAE-0542-8F7F-0DA66FA815E3}"/>
              </a:ext>
            </a:extLst>
          </p:cNvPr>
          <p:cNvSpPr txBox="1"/>
          <p:nvPr/>
        </p:nvSpPr>
        <p:spPr>
          <a:xfrm>
            <a:off x="5158064" y="1501907"/>
            <a:ext cx="3309257" cy="757130"/>
          </a:xfrm>
          <a:prstGeom prst="rect">
            <a:avLst/>
          </a:prstGeom>
          <a:noFill/>
        </p:spPr>
        <p:txBody>
          <a:bodyPr wrap="square" rtlCol="0">
            <a:spAutoFit/>
          </a:bodyPr>
          <a:lstStyle/>
          <a:p>
            <a:pPr algn="ctr"/>
            <a:r>
              <a:rPr lang="en-US" dirty="0"/>
              <a:t>Groundwater Cost Curve</a:t>
            </a:r>
          </a:p>
          <a:p>
            <a:pPr algn="ctr"/>
            <a:r>
              <a:rPr lang="en-US" dirty="0"/>
              <a:t>Basin A</a:t>
            </a:r>
          </a:p>
        </p:txBody>
      </p:sp>
      <p:cxnSp>
        <p:nvCxnSpPr>
          <p:cNvPr id="29" name="Straight Connector 28">
            <a:extLst>
              <a:ext uri="{FF2B5EF4-FFF2-40B4-BE49-F238E27FC236}">
                <a16:creationId xmlns:a16="http://schemas.microsoft.com/office/drawing/2014/main" id="{CFA64280-944C-A240-B604-6D9F51D17775}"/>
              </a:ext>
            </a:extLst>
          </p:cNvPr>
          <p:cNvCxnSpPr>
            <a:cxnSpLocks/>
          </p:cNvCxnSpPr>
          <p:nvPr/>
        </p:nvCxnSpPr>
        <p:spPr>
          <a:xfrm flipH="1">
            <a:off x="3576128" y="7425984"/>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70DE53E3-B611-664F-B625-ECC59A64A312}"/>
              </a:ext>
            </a:extLst>
          </p:cNvPr>
          <p:cNvSpPr txBox="1"/>
          <p:nvPr/>
        </p:nvSpPr>
        <p:spPr>
          <a:xfrm rot="16200000">
            <a:off x="2916258" y="6313937"/>
            <a:ext cx="738682" cy="276999"/>
          </a:xfrm>
          <a:prstGeom prst="rect">
            <a:avLst/>
          </a:prstGeom>
          <a:noFill/>
        </p:spPr>
        <p:txBody>
          <a:bodyPr wrap="square" rtlCol="0">
            <a:spAutoFit/>
          </a:bodyPr>
          <a:lstStyle/>
          <a:p>
            <a:r>
              <a:rPr lang="en-US" sz="1200" dirty="0"/>
              <a:t>Price $</a:t>
            </a:r>
          </a:p>
        </p:txBody>
      </p:sp>
      <p:sp>
        <p:nvSpPr>
          <p:cNvPr id="31" name="TextBox 30">
            <a:extLst>
              <a:ext uri="{FF2B5EF4-FFF2-40B4-BE49-F238E27FC236}">
                <a16:creationId xmlns:a16="http://schemas.microsoft.com/office/drawing/2014/main" id="{330C3140-9AF8-5841-92D0-B0B1281A1E7D}"/>
              </a:ext>
            </a:extLst>
          </p:cNvPr>
          <p:cNvSpPr txBox="1"/>
          <p:nvPr/>
        </p:nvSpPr>
        <p:spPr>
          <a:xfrm>
            <a:off x="3884367" y="7495401"/>
            <a:ext cx="1436805" cy="276999"/>
          </a:xfrm>
          <a:prstGeom prst="rect">
            <a:avLst/>
          </a:prstGeom>
          <a:noFill/>
        </p:spPr>
        <p:txBody>
          <a:bodyPr wrap="square" rtlCol="0">
            <a:spAutoFit/>
          </a:bodyPr>
          <a:lstStyle/>
          <a:p>
            <a:r>
              <a:rPr lang="en-US" sz="1200" dirty="0"/>
              <a:t>Availability [%]</a:t>
            </a:r>
          </a:p>
        </p:txBody>
      </p:sp>
      <p:cxnSp>
        <p:nvCxnSpPr>
          <p:cNvPr id="32" name="Straight Connector 31">
            <a:extLst>
              <a:ext uri="{FF2B5EF4-FFF2-40B4-BE49-F238E27FC236}">
                <a16:creationId xmlns:a16="http://schemas.microsoft.com/office/drawing/2014/main" id="{C3C3A90D-E8E3-7846-820B-97546B0CF001}"/>
              </a:ext>
            </a:extLst>
          </p:cNvPr>
          <p:cNvCxnSpPr>
            <a:cxnSpLocks/>
          </p:cNvCxnSpPr>
          <p:nvPr/>
        </p:nvCxnSpPr>
        <p:spPr>
          <a:xfrm>
            <a:off x="3581275" y="5696356"/>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26CA29B3-DF4E-CC4F-8667-193082774946}"/>
              </a:ext>
            </a:extLst>
          </p:cNvPr>
          <p:cNvCxnSpPr/>
          <p:nvPr/>
        </p:nvCxnSpPr>
        <p:spPr>
          <a:xfrm flipV="1">
            <a:off x="3576128" y="7306589"/>
            <a:ext cx="950141" cy="14624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88970515-3408-3148-A8D7-6CA19DAF21AF}"/>
              </a:ext>
            </a:extLst>
          </p:cNvPr>
          <p:cNvCxnSpPr>
            <a:cxnSpLocks/>
          </p:cNvCxnSpPr>
          <p:nvPr/>
        </p:nvCxnSpPr>
        <p:spPr>
          <a:xfrm flipV="1">
            <a:off x="4526269" y="5696356"/>
            <a:ext cx="1016370" cy="161023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9A2C05B4-1E92-4444-8D3A-249FD9414E1E}"/>
              </a:ext>
            </a:extLst>
          </p:cNvPr>
          <p:cNvSpPr txBox="1"/>
          <p:nvPr/>
        </p:nvSpPr>
        <p:spPr>
          <a:xfrm>
            <a:off x="8667782" y="2259037"/>
            <a:ext cx="5746307" cy="2419124"/>
          </a:xfrm>
          <a:prstGeom prst="rect">
            <a:avLst/>
          </a:prstGeom>
          <a:noFill/>
        </p:spPr>
        <p:txBody>
          <a:bodyPr wrap="square" rtlCol="0">
            <a:spAutoFit/>
          </a:bodyPr>
          <a:lstStyle/>
          <a:p>
            <a:pPr marL="457200" indent="-457200">
              <a:buAutoNum type="arabicPeriod"/>
            </a:pPr>
            <a:r>
              <a:rPr lang="en-US" dirty="0"/>
              <a:t>Water withdrawals come from cheap renewable sources first.</a:t>
            </a:r>
          </a:p>
          <a:p>
            <a:pPr marL="457200" indent="-457200">
              <a:buAutoNum type="arabicPeriod"/>
            </a:pPr>
            <a:r>
              <a:rPr lang="en-US" dirty="0"/>
              <a:t>If demands exceed the accessible portion in any given timestep, a price interaction between groundwater and renewable water occurs where water is drawn from the cheaper source first.</a:t>
            </a:r>
          </a:p>
        </p:txBody>
      </p:sp>
      <p:cxnSp>
        <p:nvCxnSpPr>
          <p:cNvPr id="37" name="Straight Connector 36">
            <a:extLst>
              <a:ext uri="{FF2B5EF4-FFF2-40B4-BE49-F238E27FC236}">
                <a16:creationId xmlns:a16="http://schemas.microsoft.com/office/drawing/2014/main" id="{DEE39A1F-0C49-E540-88D5-5BA5C5DB32E0}"/>
              </a:ext>
            </a:extLst>
          </p:cNvPr>
          <p:cNvCxnSpPr>
            <a:cxnSpLocks/>
          </p:cNvCxnSpPr>
          <p:nvPr/>
        </p:nvCxnSpPr>
        <p:spPr>
          <a:xfrm flipH="1">
            <a:off x="6521712" y="7443916"/>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E9D0ACF2-A68C-4247-B70D-73CA8B3954E6}"/>
              </a:ext>
            </a:extLst>
          </p:cNvPr>
          <p:cNvSpPr txBox="1"/>
          <p:nvPr/>
        </p:nvSpPr>
        <p:spPr>
          <a:xfrm rot="16200000">
            <a:off x="5861842" y="6331869"/>
            <a:ext cx="738682" cy="276999"/>
          </a:xfrm>
          <a:prstGeom prst="rect">
            <a:avLst/>
          </a:prstGeom>
          <a:noFill/>
        </p:spPr>
        <p:txBody>
          <a:bodyPr wrap="square" rtlCol="0">
            <a:spAutoFit/>
          </a:bodyPr>
          <a:lstStyle/>
          <a:p>
            <a:r>
              <a:rPr lang="en-US" sz="1200" dirty="0"/>
              <a:t>Price $</a:t>
            </a:r>
          </a:p>
        </p:txBody>
      </p:sp>
      <p:sp>
        <p:nvSpPr>
          <p:cNvPr id="39" name="TextBox 38">
            <a:extLst>
              <a:ext uri="{FF2B5EF4-FFF2-40B4-BE49-F238E27FC236}">
                <a16:creationId xmlns:a16="http://schemas.microsoft.com/office/drawing/2014/main" id="{31C83555-D23C-F84F-A120-6230C3D00A55}"/>
              </a:ext>
            </a:extLst>
          </p:cNvPr>
          <p:cNvSpPr txBox="1"/>
          <p:nvPr/>
        </p:nvSpPr>
        <p:spPr>
          <a:xfrm>
            <a:off x="6829951" y="7513333"/>
            <a:ext cx="1436805" cy="276999"/>
          </a:xfrm>
          <a:prstGeom prst="rect">
            <a:avLst/>
          </a:prstGeom>
          <a:noFill/>
        </p:spPr>
        <p:txBody>
          <a:bodyPr wrap="square" rtlCol="0">
            <a:spAutoFit/>
          </a:bodyPr>
          <a:lstStyle/>
          <a:p>
            <a:r>
              <a:rPr lang="en-US" sz="1200" dirty="0"/>
              <a:t>Cost Grade</a:t>
            </a:r>
          </a:p>
        </p:txBody>
      </p:sp>
      <p:sp>
        <p:nvSpPr>
          <p:cNvPr id="41" name="Arc 40">
            <a:extLst>
              <a:ext uri="{FF2B5EF4-FFF2-40B4-BE49-F238E27FC236}">
                <a16:creationId xmlns:a16="http://schemas.microsoft.com/office/drawing/2014/main" id="{B718E30D-5BB4-314B-BCA5-D68D5A661940}"/>
              </a:ext>
            </a:extLst>
          </p:cNvPr>
          <p:cNvSpPr/>
          <p:nvPr/>
        </p:nvSpPr>
        <p:spPr>
          <a:xfrm rot="4840005">
            <a:off x="4847740" y="3935530"/>
            <a:ext cx="2556211" cy="4330994"/>
          </a:xfrm>
          <a:prstGeom prst="arc">
            <a:avLst>
              <a:gd name="adj1" fmla="val 16200000"/>
              <a:gd name="adj2" fmla="val 20987925"/>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CE39031-6452-C441-99EF-D0E0E06154F5}"/>
              </a:ext>
            </a:extLst>
          </p:cNvPr>
          <p:cNvCxnSpPr>
            <a:cxnSpLocks/>
          </p:cNvCxnSpPr>
          <p:nvPr/>
        </p:nvCxnSpPr>
        <p:spPr>
          <a:xfrm>
            <a:off x="6521712" y="5724176"/>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4" name="Plus 3">
            <a:extLst>
              <a:ext uri="{FF2B5EF4-FFF2-40B4-BE49-F238E27FC236}">
                <a16:creationId xmlns:a16="http://schemas.microsoft.com/office/drawing/2014/main" id="{21069A14-C043-8E3A-5B24-4E6543B22A46}"/>
              </a:ext>
            </a:extLst>
          </p:cNvPr>
          <p:cNvSpPr/>
          <p:nvPr/>
        </p:nvSpPr>
        <p:spPr>
          <a:xfrm>
            <a:off x="4303662" y="2586582"/>
            <a:ext cx="914400" cy="914400"/>
          </a:xfrm>
          <a:prstGeom prst="mathPlus">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51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2" grpId="0" animBg="1"/>
      <p:bldP spid="35" grpId="0" animBg="1"/>
      <p:bldP spid="30" grpId="0"/>
      <p:bldP spid="31" grpId="0"/>
      <p:bldP spid="38" grpId="0"/>
      <p:bldP spid="39"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2268" y="145430"/>
            <a:ext cx="10430932" cy="1100666"/>
          </a:xfrm>
        </p:spPr>
        <p:txBody>
          <a:bodyPr anchor="t"/>
          <a:lstStyle/>
          <a:p>
            <a:r>
              <a:rPr lang="en-US" dirty="0"/>
              <a:t>GCAM Modeling Approach: Economic Equilibrium with Physical Detail</a:t>
            </a:r>
          </a:p>
        </p:txBody>
      </p:sp>
      <p:sp>
        <p:nvSpPr>
          <p:cNvPr id="6" name="Rectangle 5"/>
          <p:cNvSpPr/>
          <p:nvPr/>
        </p:nvSpPr>
        <p:spPr>
          <a:xfrm>
            <a:off x="8229600" y="1302708"/>
            <a:ext cx="1456267" cy="1262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
            <a:extLst>
              <a:ext uri="{FF2B5EF4-FFF2-40B4-BE49-F238E27FC236}">
                <a16:creationId xmlns:a16="http://schemas.microsoft.com/office/drawing/2014/main" id="{33377500-D0CB-3F40-84D3-6F3A2AFE7A47}"/>
              </a:ext>
            </a:extLst>
          </p:cNvPr>
          <p:cNvSpPr>
            <a:spLocks noGrp="1" noChangeArrowheads="1"/>
          </p:cNvSpPr>
          <p:nvPr>
            <p:ph sz="quarter" idx="20"/>
          </p:nvPr>
        </p:nvSpPr>
        <p:spPr>
          <a:xfrm>
            <a:off x="8931349" y="1282285"/>
            <a:ext cx="5609841" cy="6247578"/>
          </a:xfrm>
          <a:prstGeom prst="rect">
            <a:avLst/>
          </a:prstGeom>
        </p:spPr>
        <p:txBody>
          <a:bodyPr/>
          <a:lstStyle/>
          <a:p>
            <a:r>
              <a:rPr lang="en-US" sz="2400" dirty="0">
                <a:solidFill>
                  <a:schemeClr val="accent2"/>
                </a:solidFill>
                <a:latin typeface="Calibri" panose="020F0502020204030204" pitchFamily="34" charset="0"/>
                <a:cs typeface="Calibri" panose="020F0502020204030204" pitchFamily="34" charset="0"/>
              </a:rPr>
              <a:t>GCAM </a:t>
            </a:r>
            <a:r>
              <a:rPr lang="en-US" sz="2400" b="1" i="1" dirty="0">
                <a:solidFill>
                  <a:schemeClr val="accent2"/>
                </a:solidFill>
                <a:latin typeface="Calibri" panose="020F0502020204030204" pitchFamily="34" charset="0"/>
                <a:cs typeface="Calibri" panose="020F0502020204030204" pitchFamily="34" charset="0"/>
              </a:rPr>
              <a:t>solves</a:t>
            </a:r>
            <a:r>
              <a:rPr lang="en-US" sz="2400" dirty="0">
                <a:solidFill>
                  <a:schemeClr val="accent2"/>
                </a:solidFill>
                <a:latin typeface="Calibri" panose="020F0502020204030204" pitchFamily="34" charset="0"/>
                <a:cs typeface="Calibri" panose="020F0502020204030204" pitchFamily="34" charset="0"/>
              </a:rPr>
              <a:t> each future period by finding the set of </a:t>
            </a:r>
            <a:r>
              <a:rPr lang="en-US" sz="2400" b="1" i="1" dirty="0">
                <a:solidFill>
                  <a:schemeClr val="accent2"/>
                </a:solidFill>
                <a:latin typeface="Calibri" panose="020F0502020204030204" pitchFamily="34" charset="0"/>
                <a:cs typeface="Calibri" panose="020F0502020204030204" pitchFamily="34" charset="0"/>
              </a:rPr>
              <a:t>prices</a:t>
            </a:r>
            <a:r>
              <a:rPr lang="en-US" sz="2400" dirty="0">
                <a:solidFill>
                  <a:schemeClr val="accent2"/>
                </a:solidFill>
                <a:latin typeface="Calibri" panose="020F0502020204030204" pitchFamily="34" charset="0"/>
                <a:cs typeface="Calibri" panose="020F0502020204030204" pitchFamily="34" charset="0"/>
              </a:rPr>
              <a:t> so that all modeled </a:t>
            </a:r>
            <a:r>
              <a:rPr lang="en-US" sz="2400" b="1" i="1" dirty="0">
                <a:solidFill>
                  <a:schemeClr val="accent2"/>
                </a:solidFill>
                <a:latin typeface="Calibri" panose="020F0502020204030204" pitchFamily="34" charset="0"/>
                <a:cs typeface="Calibri" panose="020F0502020204030204" pitchFamily="34" charset="0"/>
              </a:rPr>
              <a:t>markets are “cleared.”</a:t>
            </a:r>
            <a:endParaRPr lang="en-US" sz="2400" dirty="0">
              <a:solidFill>
                <a:schemeClr val="accent2"/>
              </a:solidFill>
              <a:latin typeface="Calibri" panose="020F0502020204030204" pitchFamily="34" charset="0"/>
              <a:cs typeface="Calibri" panose="020F0502020204030204" pitchFamily="34" charset="0"/>
            </a:endParaRPr>
          </a:p>
          <a:p>
            <a:r>
              <a:rPr lang="en-US" sz="2400" dirty="0">
                <a:solidFill>
                  <a:schemeClr val="accent2"/>
                </a:solidFill>
                <a:latin typeface="Calibri" panose="020F0502020204030204" pitchFamily="34" charset="0"/>
                <a:cs typeface="Calibri" panose="020F0502020204030204" pitchFamily="34" charset="0"/>
              </a:rPr>
              <a:t>GCAM uses a </a:t>
            </a:r>
            <a:r>
              <a:rPr lang="en-US" sz="2400" b="1" i="1" dirty="0">
                <a:solidFill>
                  <a:schemeClr val="accent2"/>
                </a:solidFill>
                <a:latin typeface="Calibri" panose="020F0502020204030204" pitchFamily="34" charset="0"/>
                <a:cs typeface="Calibri" panose="020F0502020204030204" pitchFamily="34" charset="0"/>
              </a:rPr>
              <a:t>recursive dynamic</a:t>
            </a:r>
            <a:r>
              <a:rPr lang="en-US" sz="2400" dirty="0">
                <a:solidFill>
                  <a:schemeClr val="accent2"/>
                </a:solidFill>
                <a:latin typeface="Calibri" panose="020F0502020204030204" pitchFamily="34" charset="0"/>
                <a:cs typeface="Calibri" panose="020F0502020204030204" pitchFamily="34" charset="0"/>
              </a:rPr>
              <a:t> rather than an </a:t>
            </a:r>
            <a:r>
              <a:rPr lang="en-US" sz="2400" b="1" i="1" dirty="0">
                <a:solidFill>
                  <a:schemeClr val="accent2"/>
                </a:solidFill>
                <a:latin typeface="Calibri" panose="020F0502020204030204" pitchFamily="34" charset="0"/>
                <a:cs typeface="Calibri" panose="020F0502020204030204" pitchFamily="34" charset="0"/>
              </a:rPr>
              <a:t>intertemporal optimal</a:t>
            </a:r>
            <a:r>
              <a:rPr lang="en-US" sz="2400" dirty="0">
                <a:solidFill>
                  <a:schemeClr val="accent2"/>
                </a:solidFill>
                <a:latin typeface="Calibri" panose="020F0502020204030204" pitchFamily="34" charset="0"/>
                <a:cs typeface="Calibri" panose="020F0502020204030204" pitchFamily="34" charset="0"/>
              </a:rPr>
              <a:t> approach.</a:t>
            </a:r>
          </a:p>
          <a:p>
            <a:r>
              <a:rPr lang="en-US" sz="2400" dirty="0">
                <a:solidFill>
                  <a:schemeClr val="accent2"/>
                </a:solidFill>
                <a:latin typeface="Calibri" panose="020F0502020204030204" pitchFamily="34" charset="0"/>
                <a:cs typeface="Calibri" panose="020F0502020204030204" pitchFamily="34" charset="0"/>
              </a:rPr>
              <a:t>GCAM’s </a:t>
            </a:r>
            <a:r>
              <a:rPr lang="en-US" sz="2400" b="1" i="1" dirty="0">
                <a:solidFill>
                  <a:schemeClr val="accent2"/>
                </a:solidFill>
                <a:latin typeface="Calibri" panose="020F0502020204030204" pitchFamily="34" charset="0"/>
                <a:cs typeface="Calibri" panose="020F0502020204030204" pitchFamily="34" charset="0"/>
              </a:rPr>
              <a:t>non-linear </a:t>
            </a:r>
            <a:r>
              <a:rPr lang="en-US" sz="2400" dirty="0">
                <a:solidFill>
                  <a:schemeClr val="accent2"/>
                </a:solidFill>
                <a:latin typeface="Calibri" panose="020F0502020204030204" pitchFamily="34" charset="0"/>
                <a:cs typeface="Calibri" panose="020F0502020204030204" pitchFamily="34" charset="0"/>
              </a:rPr>
              <a:t>system of equations is solved by finding the set of </a:t>
            </a:r>
            <a:r>
              <a:rPr lang="en-US" sz="2400" b="1" i="1" dirty="0">
                <a:solidFill>
                  <a:schemeClr val="accent2"/>
                </a:solidFill>
                <a:latin typeface="Calibri" panose="020F0502020204030204" pitchFamily="34" charset="0"/>
                <a:cs typeface="Calibri" panose="020F0502020204030204" pitchFamily="34" charset="0"/>
              </a:rPr>
              <a:t>prices</a:t>
            </a:r>
            <a:r>
              <a:rPr lang="en-US" sz="2400" dirty="0">
                <a:solidFill>
                  <a:schemeClr val="accent2"/>
                </a:solidFill>
                <a:latin typeface="Calibri" panose="020F0502020204030204" pitchFamily="34" charset="0"/>
                <a:cs typeface="Calibri" panose="020F0502020204030204" pitchFamily="34" charset="0"/>
              </a:rPr>
              <a:t> so that all supplies equal all demands.</a:t>
            </a:r>
          </a:p>
          <a:p>
            <a:r>
              <a:rPr lang="en-US" sz="2400" b="1" i="1" dirty="0">
                <a:solidFill>
                  <a:schemeClr val="accent2"/>
                </a:solidFill>
                <a:latin typeface="Calibri" panose="020F0502020204030204" pitchFamily="34" charset="0"/>
                <a:cs typeface="Calibri" panose="020F0502020204030204" pitchFamily="34" charset="0"/>
              </a:rPr>
              <a:t>Economic equilibrium </a:t>
            </a:r>
            <a:r>
              <a:rPr lang="en-US" sz="2400" dirty="0">
                <a:solidFill>
                  <a:schemeClr val="accent2"/>
                </a:solidFill>
                <a:latin typeface="Calibri" panose="020F0502020204030204" pitchFamily="34" charset="0"/>
                <a:cs typeface="Calibri" panose="020F0502020204030204" pitchFamily="34" charset="0"/>
              </a:rPr>
              <a:t>in GCAM means that physical quantities </a:t>
            </a:r>
            <a:r>
              <a:rPr lang="en-US" sz="2400" b="1" i="1" dirty="0">
                <a:solidFill>
                  <a:schemeClr val="accent2"/>
                </a:solidFill>
                <a:latin typeface="Calibri" panose="020F0502020204030204" pitchFamily="34" charset="0"/>
                <a:cs typeface="Calibri" panose="020F0502020204030204" pitchFamily="34" charset="0"/>
              </a:rPr>
              <a:t>of the sectors it covers</a:t>
            </a:r>
            <a:r>
              <a:rPr lang="en-US" sz="2400" dirty="0">
                <a:solidFill>
                  <a:schemeClr val="accent2"/>
                </a:solidFill>
                <a:latin typeface="Calibri" panose="020F0502020204030204" pitchFamily="34" charset="0"/>
                <a:cs typeface="Calibri" panose="020F0502020204030204" pitchFamily="34" charset="0"/>
              </a:rPr>
              <a:t> are balanced and allocated economically efficiently.</a:t>
            </a:r>
          </a:p>
          <a:p>
            <a:r>
              <a:rPr lang="en-US" sz="2400" b="1" i="1" dirty="0">
                <a:solidFill>
                  <a:schemeClr val="accent2"/>
                </a:solidFill>
                <a:latin typeface="Calibri" panose="020F0502020204030204" pitchFamily="34" charset="0"/>
                <a:cs typeface="Calibri" panose="020F0502020204030204" pitchFamily="34" charset="0"/>
              </a:rPr>
              <a:t>Prices</a:t>
            </a:r>
            <a:r>
              <a:rPr lang="en-US" sz="2400" dirty="0">
                <a:solidFill>
                  <a:schemeClr val="accent2"/>
                </a:solidFill>
                <a:latin typeface="Calibri" panose="020F0502020204030204" pitchFamily="34" charset="0"/>
                <a:cs typeface="Calibri" panose="020F0502020204030204" pitchFamily="34" charset="0"/>
              </a:rPr>
              <a:t> are the signals by which the multiple </a:t>
            </a:r>
            <a:r>
              <a:rPr lang="en-US" sz="2400" b="1" i="1" dirty="0">
                <a:solidFill>
                  <a:schemeClr val="accent2"/>
                </a:solidFill>
                <a:latin typeface="Calibri" panose="020F0502020204030204" pitchFamily="34" charset="0"/>
                <a:cs typeface="Calibri" panose="020F0502020204030204" pitchFamily="34" charset="0"/>
              </a:rPr>
              <a:t>sectors</a:t>
            </a:r>
            <a:r>
              <a:rPr lang="en-US" sz="2400" dirty="0">
                <a:solidFill>
                  <a:schemeClr val="accent2"/>
                </a:solidFill>
                <a:latin typeface="Calibri" panose="020F0502020204030204" pitchFamily="34" charset="0"/>
                <a:cs typeface="Calibri" panose="020F0502020204030204" pitchFamily="34" charset="0"/>
              </a:rPr>
              <a:t> communicate scarcity and demands and </a:t>
            </a:r>
            <a:r>
              <a:rPr lang="en-US" sz="2400" b="1" i="1" dirty="0">
                <a:solidFill>
                  <a:schemeClr val="accent2"/>
                </a:solidFill>
                <a:latin typeface="Calibri" panose="020F0502020204030204" pitchFamily="34" charset="0"/>
                <a:cs typeface="Calibri" panose="020F0502020204030204" pitchFamily="34" charset="0"/>
              </a:rPr>
              <a:t>dynamically</a:t>
            </a:r>
            <a:r>
              <a:rPr lang="en-US" sz="2400" dirty="0">
                <a:solidFill>
                  <a:schemeClr val="accent2"/>
                </a:solidFill>
                <a:latin typeface="Calibri" panose="020F0502020204030204" pitchFamily="34" charset="0"/>
                <a:cs typeface="Calibri" panose="020F0502020204030204" pitchFamily="34" charset="0"/>
              </a:rPr>
              <a:t> respond to each other.</a:t>
            </a:r>
          </a:p>
          <a:p>
            <a:endParaRPr lang="en-US" sz="2400" dirty="0">
              <a:solidFill>
                <a:schemeClr val="accent2"/>
              </a:solidFill>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5D242921-8564-7CB3-5BE4-B74FE630BCF6}"/>
              </a:ext>
            </a:extLst>
          </p:cNvPr>
          <p:cNvPicPr>
            <a:picLocks noChangeAspect="1"/>
          </p:cNvPicPr>
          <p:nvPr/>
        </p:nvPicPr>
        <p:blipFill>
          <a:blip r:embed="rId2"/>
          <a:stretch>
            <a:fillRect/>
          </a:stretch>
        </p:blipFill>
        <p:spPr>
          <a:xfrm>
            <a:off x="996083" y="1689409"/>
            <a:ext cx="7898028" cy="5536635"/>
          </a:xfrm>
          <a:prstGeom prst="rect">
            <a:avLst/>
          </a:prstGeom>
        </p:spPr>
      </p:pic>
    </p:spTree>
    <p:extLst>
      <p:ext uri="{BB962C8B-B14F-4D97-AF65-F5344CB8AC3E}">
        <p14:creationId xmlns:p14="http://schemas.microsoft.com/office/powerpoint/2010/main" val="230392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CB50818-C9A3-974F-B6C8-3C49CE88A14B}"/>
              </a:ext>
            </a:extLst>
          </p:cNvPr>
          <p:cNvSpPr/>
          <p:nvPr/>
        </p:nvSpPr>
        <p:spPr>
          <a:xfrm>
            <a:off x="6856079" y="5718744"/>
            <a:ext cx="306988" cy="17475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6CF87686-4B75-CF4C-A178-C53AB839CD28}"/>
              </a:ext>
            </a:extLst>
          </p:cNvPr>
          <p:cNvCxnSpPr>
            <a:cxnSpLocks/>
          </p:cNvCxnSpPr>
          <p:nvPr/>
        </p:nvCxnSpPr>
        <p:spPr>
          <a:xfrm>
            <a:off x="6526859" y="5714288"/>
            <a:ext cx="0" cy="1756473"/>
          </a:xfrm>
          <a:prstGeom prst="line">
            <a:avLst/>
          </a:prstGeom>
          <a:ln w="38100">
            <a:noFill/>
          </a:ln>
        </p:spPr>
        <p:style>
          <a:lnRef idx="1">
            <a:schemeClr val="accent2"/>
          </a:lnRef>
          <a:fillRef idx="0">
            <a:schemeClr val="accent2"/>
          </a:fillRef>
          <a:effectRef idx="0">
            <a:schemeClr val="accent2"/>
          </a:effectRef>
          <a:fontRef idx="minor">
            <a:schemeClr val="tx1"/>
          </a:fontRef>
        </p:style>
      </p:cxnSp>
      <p:sp>
        <p:nvSpPr>
          <p:cNvPr id="35" name="Rectangle 34">
            <a:extLst>
              <a:ext uri="{FF2B5EF4-FFF2-40B4-BE49-F238E27FC236}">
                <a16:creationId xmlns:a16="http://schemas.microsoft.com/office/drawing/2014/main" id="{0983255E-F773-CE49-A6BD-CD80A47F9AFC}"/>
              </a:ext>
            </a:extLst>
          </p:cNvPr>
          <p:cNvSpPr/>
          <p:nvPr/>
        </p:nvSpPr>
        <p:spPr>
          <a:xfrm>
            <a:off x="3623029" y="5696356"/>
            <a:ext cx="1257128" cy="172962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D7E0E9D-C5F7-DE4C-A5A3-48C3BCCDD056}"/>
              </a:ext>
            </a:extLst>
          </p:cNvPr>
          <p:cNvSpPr>
            <a:spLocks noGrp="1"/>
          </p:cNvSpPr>
          <p:nvPr>
            <p:ph type="sldNum" sz="quarter" idx="12"/>
          </p:nvPr>
        </p:nvSpPr>
        <p:spPr/>
        <p:txBody>
          <a:bodyPr/>
          <a:lstStyle/>
          <a:p>
            <a:fld id="{FE7A4BB3-E848-5A44-82DF-322201952CD8}" type="slidenum">
              <a:rPr lang="en-US" smtClean="0"/>
              <a:pPr/>
              <a:t>50</a:t>
            </a:fld>
            <a:endParaRPr lang="en-US" dirty="0"/>
          </a:p>
        </p:txBody>
      </p:sp>
      <p:cxnSp>
        <p:nvCxnSpPr>
          <p:cNvPr id="5" name="Straight Connector 4">
            <a:extLst>
              <a:ext uri="{FF2B5EF4-FFF2-40B4-BE49-F238E27FC236}">
                <a16:creationId xmlns:a16="http://schemas.microsoft.com/office/drawing/2014/main" id="{1B87F771-011F-0045-9D72-1EA22EE2ABED}"/>
              </a:ext>
            </a:extLst>
          </p:cNvPr>
          <p:cNvCxnSpPr>
            <a:cxnSpLocks/>
          </p:cNvCxnSpPr>
          <p:nvPr/>
        </p:nvCxnSpPr>
        <p:spPr>
          <a:xfrm flipH="1">
            <a:off x="2139323" y="3988666"/>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2CA42B74-3F10-AF45-92AF-392FA85EBE72}"/>
              </a:ext>
            </a:extLst>
          </p:cNvPr>
          <p:cNvSpPr txBox="1"/>
          <p:nvPr/>
        </p:nvSpPr>
        <p:spPr>
          <a:xfrm rot="16200000">
            <a:off x="1479453" y="2876619"/>
            <a:ext cx="738682" cy="276999"/>
          </a:xfrm>
          <a:prstGeom prst="rect">
            <a:avLst/>
          </a:prstGeom>
          <a:noFill/>
        </p:spPr>
        <p:txBody>
          <a:bodyPr wrap="square" rtlCol="0">
            <a:spAutoFit/>
          </a:bodyPr>
          <a:lstStyle/>
          <a:p>
            <a:r>
              <a:rPr lang="en-US" sz="1200" dirty="0"/>
              <a:t>Price $</a:t>
            </a:r>
          </a:p>
        </p:txBody>
      </p:sp>
      <p:sp>
        <p:nvSpPr>
          <p:cNvPr id="7" name="TextBox 6">
            <a:extLst>
              <a:ext uri="{FF2B5EF4-FFF2-40B4-BE49-F238E27FC236}">
                <a16:creationId xmlns:a16="http://schemas.microsoft.com/office/drawing/2014/main" id="{343F17EA-A3B3-9149-9F66-5503CAA9010A}"/>
              </a:ext>
            </a:extLst>
          </p:cNvPr>
          <p:cNvSpPr txBox="1"/>
          <p:nvPr/>
        </p:nvSpPr>
        <p:spPr>
          <a:xfrm>
            <a:off x="2447562" y="4058083"/>
            <a:ext cx="1436805" cy="276999"/>
          </a:xfrm>
          <a:prstGeom prst="rect">
            <a:avLst/>
          </a:prstGeom>
          <a:noFill/>
        </p:spPr>
        <p:txBody>
          <a:bodyPr wrap="square" rtlCol="0">
            <a:spAutoFit/>
          </a:bodyPr>
          <a:lstStyle/>
          <a:p>
            <a:r>
              <a:rPr lang="en-US" sz="1200" dirty="0"/>
              <a:t>Availability [%]</a:t>
            </a:r>
          </a:p>
        </p:txBody>
      </p:sp>
      <p:cxnSp>
        <p:nvCxnSpPr>
          <p:cNvPr id="8" name="Straight Connector 7">
            <a:extLst>
              <a:ext uri="{FF2B5EF4-FFF2-40B4-BE49-F238E27FC236}">
                <a16:creationId xmlns:a16="http://schemas.microsoft.com/office/drawing/2014/main" id="{277D81D4-C946-3240-940B-56365099D8C7}"/>
              </a:ext>
            </a:extLst>
          </p:cNvPr>
          <p:cNvCxnSpPr>
            <a:cxnSpLocks/>
          </p:cNvCxnSpPr>
          <p:nvPr/>
        </p:nvCxnSpPr>
        <p:spPr>
          <a:xfrm>
            <a:off x="2144470" y="2259038"/>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89D2E212-D1D6-AE4C-9450-61736D5CD874}"/>
              </a:ext>
            </a:extLst>
          </p:cNvPr>
          <p:cNvCxnSpPr/>
          <p:nvPr/>
        </p:nvCxnSpPr>
        <p:spPr>
          <a:xfrm flipV="1">
            <a:off x="2139323" y="3869271"/>
            <a:ext cx="950141" cy="14624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862E7D9-EA27-F544-A2B4-C1F7CFBD4467}"/>
              </a:ext>
            </a:extLst>
          </p:cNvPr>
          <p:cNvCxnSpPr>
            <a:cxnSpLocks/>
          </p:cNvCxnSpPr>
          <p:nvPr/>
        </p:nvCxnSpPr>
        <p:spPr>
          <a:xfrm flipV="1">
            <a:off x="3089464" y="2259038"/>
            <a:ext cx="1016370" cy="161023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5BB4E8D9-ADB1-D242-8AB3-943CB55552A9}"/>
              </a:ext>
            </a:extLst>
          </p:cNvPr>
          <p:cNvSpPr txBox="1"/>
          <p:nvPr/>
        </p:nvSpPr>
        <p:spPr>
          <a:xfrm>
            <a:off x="1524000" y="1415143"/>
            <a:ext cx="3309257" cy="757130"/>
          </a:xfrm>
          <a:prstGeom prst="rect">
            <a:avLst/>
          </a:prstGeom>
          <a:noFill/>
        </p:spPr>
        <p:txBody>
          <a:bodyPr wrap="square" rtlCol="0">
            <a:spAutoFit/>
          </a:bodyPr>
          <a:lstStyle/>
          <a:p>
            <a:pPr algn="ctr"/>
            <a:r>
              <a:rPr lang="en-US" dirty="0"/>
              <a:t>Renewable cost curve</a:t>
            </a:r>
          </a:p>
          <a:p>
            <a:pPr algn="ctr"/>
            <a:r>
              <a:rPr lang="en-US" dirty="0"/>
              <a:t>Basin A</a:t>
            </a:r>
          </a:p>
        </p:txBody>
      </p:sp>
      <p:cxnSp>
        <p:nvCxnSpPr>
          <p:cNvPr id="22" name="Straight Connector 21">
            <a:extLst>
              <a:ext uri="{FF2B5EF4-FFF2-40B4-BE49-F238E27FC236}">
                <a16:creationId xmlns:a16="http://schemas.microsoft.com/office/drawing/2014/main" id="{0EA74B49-7654-594A-8DD7-F42EA033B733}"/>
              </a:ext>
            </a:extLst>
          </p:cNvPr>
          <p:cNvCxnSpPr>
            <a:cxnSpLocks/>
          </p:cNvCxnSpPr>
          <p:nvPr/>
        </p:nvCxnSpPr>
        <p:spPr>
          <a:xfrm flipH="1">
            <a:off x="5829438" y="3988665"/>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3D4E85D8-67CC-E347-9715-63B7EE369946}"/>
              </a:ext>
            </a:extLst>
          </p:cNvPr>
          <p:cNvSpPr txBox="1"/>
          <p:nvPr/>
        </p:nvSpPr>
        <p:spPr>
          <a:xfrm rot="16200000">
            <a:off x="5169568" y="2876618"/>
            <a:ext cx="738682" cy="276999"/>
          </a:xfrm>
          <a:prstGeom prst="rect">
            <a:avLst/>
          </a:prstGeom>
          <a:noFill/>
        </p:spPr>
        <p:txBody>
          <a:bodyPr wrap="square" rtlCol="0">
            <a:spAutoFit/>
          </a:bodyPr>
          <a:lstStyle/>
          <a:p>
            <a:r>
              <a:rPr lang="en-US" sz="1200" dirty="0"/>
              <a:t>Price $</a:t>
            </a:r>
          </a:p>
        </p:txBody>
      </p:sp>
      <p:sp>
        <p:nvSpPr>
          <p:cNvPr id="24" name="TextBox 23">
            <a:extLst>
              <a:ext uri="{FF2B5EF4-FFF2-40B4-BE49-F238E27FC236}">
                <a16:creationId xmlns:a16="http://schemas.microsoft.com/office/drawing/2014/main" id="{E22C8EBB-4792-1849-B09C-50603A69B57C}"/>
              </a:ext>
            </a:extLst>
          </p:cNvPr>
          <p:cNvSpPr txBox="1"/>
          <p:nvPr/>
        </p:nvSpPr>
        <p:spPr>
          <a:xfrm>
            <a:off x="6137677" y="4058082"/>
            <a:ext cx="1436805" cy="276999"/>
          </a:xfrm>
          <a:prstGeom prst="rect">
            <a:avLst/>
          </a:prstGeom>
          <a:noFill/>
        </p:spPr>
        <p:txBody>
          <a:bodyPr wrap="square" rtlCol="0">
            <a:spAutoFit/>
          </a:bodyPr>
          <a:lstStyle/>
          <a:p>
            <a:r>
              <a:rPr lang="en-US" sz="1200" dirty="0"/>
              <a:t>Cost Grade</a:t>
            </a:r>
          </a:p>
        </p:txBody>
      </p:sp>
      <p:cxnSp>
        <p:nvCxnSpPr>
          <p:cNvPr id="25" name="Straight Connector 24">
            <a:extLst>
              <a:ext uri="{FF2B5EF4-FFF2-40B4-BE49-F238E27FC236}">
                <a16:creationId xmlns:a16="http://schemas.microsoft.com/office/drawing/2014/main" id="{AC5DD496-5F11-5443-ACC0-C891EA01376C}"/>
              </a:ext>
            </a:extLst>
          </p:cNvPr>
          <p:cNvCxnSpPr>
            <a:cxnSpLocks/>
          </p:cNvCxnSpPr>
          <p:nvPr/>
        </p:nvCxnSpPr>
        <p:spPr>
          <a:xfrm>
            <a:off x="5834585" y="2259037"/>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6" name="Arc 25">
            <a:extLst>
              <a:ext uri="{FF2B5EF4-FFF2-40B4-BE49-F238E27FC236}">
                <a16:creationId xmlns:a16="http://schemas.microsoft.com/office/drawing/2014/main" id="{0A161E12-BEEF-DA4D-8D09-1025200DCF2E}"/>
              </a:ext>
            </a:extLst>
          </p:cNvPr>
          <p:cNvSpPr/>
          <p:nvPr/>
        </p:nvSpPr>
        <p:spPr>
          <a:xfrm rot="4840005">
            <a:off x="4155466" y="480279"/>
            <a:ext cx="2556211" cy="4330994"/>
          </a:xfrm>
          <a:prstGeom prst="arc">
            <a:avLst>
              <a:gd name="adj1" fmla="val 16200000"/>
              <a:gd name="adj2" fmla="val 20987925"/>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FFFED17-6CAE-0542-8F7F-0DA66FA815E3}"/>
              </a:ext>
            </a:extLst>
          </p:cNvPr>
          <p:cNvSpPr txBox="1"/>
          <p:nvPr/>
        </p:nvSpPr>
        <p:spPr>
          <a:xfrm>
            <a:off x="5158064" y="1501907"/>
            <a:ext cx="3309257" cy="757130"/>
          </a:xfrm>
          <a:prstGeom prst="rect">
            <a:avLst/>
          </a:prstGeom>
          <a:noFill/>
        </p:spPr>
        <p:txBody>
          <a:bodyPr wrap="square" rtlCol="0">
            <a:spAutoFit/>
          </a:bodyPr>
          <a:lstStyle/>
          <a:p>
            <a:pPr algn="ctr"/>
            <a:r>
              <a:rPr lang="en-US" dirty="0"/>
              <a:t>Groundwater cost curve</a:t>
            </a:r>
          </a:p>
          <a:p>
            <a:pPr algn="ctr"/>
            <a:r>
              <a:rPr lang="en-US" dirty="0"/>
              <a:t>Basin A</a:t>
            </a:r>
          </a:p>
        </p:txBody>
      </p:sp>
      <p:cxnSp>
        <p:nvCxnSpPr>
          <p:cNvPr id="29" name="Straight Connector 28">
            <a:extLst>
              <a:ext uri="{FF2B5EF4-FFF2-40B4-BE49-F238E27FC236}">
                <a16:creationId xmlns:a16="http://schemas.microsoft.com/office/drawing/2014/main" id="{CFA64280-944C-A240-B604-6D9F51D17775}"/>
              </a:ext>
            </a:extLst>
          </p:cNvPr>
          <p:cNvCxnSpPr>
            <a:cxnSpLocks/>
          </p:cNvCxnSpPr>
          <p:nvPr/>
        </p:nvCxnSpPr>
        <p:spPr>
          <a:xfrm flipH="1">
            <a:off x="3576128" y="7425984"/>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70DE53E3-B611-664F-B625-ECC59A64A312}"/>
              </a:ext>
            </a:extLst>
          </p:cNvPr>
          <p:cNvSpPr txBox="1"/>
          <p:nvPr/>
        </p:nvSpPr>
        <p:spPr>
          <a:xfrm rot="16200000">
            <a:off x="2916258" y="6313937"/>
            <a:ext cx="738682" cy="276999"/>
          </a:xfrm>
          <a:prstGeom prst="rect">
            <a:avLst/>
          </a:prstGeom>
          <a:noFill/>
        </p:spPr>
        <p:txBody>
          <a:bodyPr wrap="square" rtlCol="0">
            <a:spAutoFit/>
          </a:bodyPr>
          <a:lstStyle/>
          <a:p>
            <a:r>
              <a:rPr lang="en-US" sz="1200" dirty="0"/>
              <a:t>Price $</a:t>
            </a:r>
          </a:p>
        </p:txBody>
      </p:sp>
      <p:sp>
        <p:nvSpPr>
          <p:cNvPr id="31" name="TextBox 30">
            <a:extLst>
              <a:ext uri="{FF2B5EF4-FFF2-40B4-BE49-F238E27FC236}">
                <a16:creationId xmlns:a16="http://schemas.microsoft.com/office/drawing/2014/main" id="{330C3140-9AF8-5841-92D0-B0B1281A1E7D}"/>
              </a:ext>
            </a:extLst>
          </p:cNvPr>
          <p:cNvSpPr txBox="1"/>
          <p:nvPr/>
        </p:nvSpPr>
        <p:spPr>
          <a:xfrm>
            <a:off x="3884367" y="7495401"/>
            <a:ext cx="1436805" cy="276999"/>
          </a:xfrm>
          <a:prstGeom prst="rect">
            <a:avLst/>
          </a:prstGeom>
          <a:noFill/>
        </p:spPr>
        <p:txBody>
          <a:bodyPr wrap="square" rtlCol="0">
            <a:spAutoFit/>
          </a:bodyPr>
          <a:lstStyle/>
          <a:p>
            <a:r>
              <a:rPr lang="en-US" sz="1200" dirty="0"/>
              <a:t>Availability [%]</a:t>
            </a:r>
          </a:p>
        </p:txBody>
      </p:sp>
      <p:cxnSp>
        <p:nvCxnSpPr>
          <p:cNvPr id="32" name="Straight Connector 31">
            <a:extLst>
              <a:ext uri="{FF2B5EF4-FFF2-40B4-BE49-F238E27FC236}">
                <a16:creationId xmlns:a16="http://schemas.microsoft.com/office/drawing/2014/main" id="{C3C3A90D-E8E3-7846-820B-97546B0CF001}"/>
              </a:ext>
            </a:extLst>
          </p:cNvPr>
          <p:cNvCxnSpPr>
            <a:cxnSpLocks/>
          </p:cNvCxnSpPr>
          <p:nvPr/>
        </p:nvCxnSpPr>
        <p:spPr>
          <a:xfrm>
            <a:off x="3581275" y="5696356"/>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26CA29B3-DF4E-CC4F-8667-193082774946}"/>
              </a:ext>
            </a:extLst>
          </p:cNvPr>
          <p:cNvCxnSpPr/>
          <p:nvPr/>
        </p:nvCxnSpPr>
        <p:spPr>
          <a:xfrm flipV="1">
            <a:off x="3576128" y="7306589"/>
            <a:ext cx="950141" cy="14624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88970515-3408-3148-A8D7-6CA19DAF21AF}"/>
              </a:ext>
            </a:extLst>
          </p:cNvPr>
          <p:cNvCxnSpPr>
            <a:cxnSpLocks/>
          </p:cNvCxnSpPr>
          <p:nvPr/>
        </p:nvCxnSpPr>
        <p:spPr>
          <a:xfrm flipV="1">
            <a:off x="4526269" y="5696356"/>
            <a:ext cx="1016370" cy="161023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9A2C05B4-1E92-4444-8D3A-249FD9414E1E}"/>
              </a:ext>
            </a:extLst>
          </p:cNvPr>
          <p:cNvSpPr txBox="1"/>
          <p:nvPr/>
        </p:nvSpPr>
        <p:spPr>
          <a:xfrm>
            <a:off x="8667782" y="2259037"/>
            <a:ext cx="5746307" cy="4745915"/>
          </a:xfrm>
          <a:prstGeom prst="rect">
            <a:avLst/>
          </a:prstGeom>
          <a:noFill/>
        </p:spPr>
        <p:txBody>
          <a:bodyPr wrap="square" rtlCol="0">
            <a:spAutoFit/>
          </a:bodyPr>
          <a:lstStyle/>
          <a:p>
            <a:pPr marL="457200" indent="-457200">
              <a:buAutoNum type="arabicPeriod"/>
            </a:pPr>
            <a:r>
              <a:rPr lang="en-US" dirty="0"/>
              <a:t>Water withdrawals come from cheap renewable sources first.</a:t>
            </a:r>
          </a:p>
          <a:p>
            <a:pPr marL="457200" indent="-457200">
              <a:buAutoNum type="arabicPeriod"/>
            </a:pPr>
            <a:r>
              <a:rPr lang="en-US" dirty="0"/>
              <a:t>If demands exceed the accessible portion in any given timestep, a price interaction between groundwater and renewable water occurs where water is drawn from the cheaper source first.</a:t>
            </a:r>
          </a:p>
          <a:p>
            <a:pPr marL="457200" indent="-457200">
              <a:buAutoNum type="arabicPeriod"/>
            </a:pPr>
            <a:r>
              <a:rPr lang="en-US" dirty="0"/>
              <a:t>As groundwater is exhausted in low-cost grades, the point of interaction between renewable and groundwater is pushed to higher prices</a:t>
            </a:r>
          </a:p>
          <a:p>
            <a:pPr marL="457200" indent="-457200">
              <a:buAutoNum type="arabicPeriod"/>
            </a:pPr>
            <a:r>
              <a:rPr lang="en-US" dirty="0"/>
              <a:t>More water than is deemed accessible must be pulled in order to start the price interaction with groundwater</a:t>
            </a:r>
          </a:p>
        </p:txBody>
      </p:sp>
      <p:cxnSp>
        <p:nvCxnSpPr>
          <p:cNvPr id="37" name="Straight Connector 36">
            <a:extLst>
              <a:ext uri="{FF2B5EF4-FFF2-40B4-BE49-F238E27FC236}">
                <a16:creationId xmlns:a16="http://schemas.microsoft.com/office/drawing/2014/main" id="{DEE39A1F-0C49-E540-88D5-5BA5C5DB32E0}"/>
              </a:ext>
            </a:extLst>
          </p:cNvPr>
          <p:cNvCxnSpPr>
            <a:cxnSpLocks/>
          </p:cNvCxnSpPr>
          <p:nvPr/>
        </p:nvCxnSpPr>
        <p:spPr>
          <a:xfrm flipH="1">
            <a:off x="6521712" y="7443916"/>
            <a:ext cx="1966511" cy="2684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E9D0ACF2-A68C-4247-B70D-73CA8B3954E6}"/>
              </a:ext>
            </a:extLst>
          </p:cNvPr>
          <p:cNvSpPr txBox="1"/>
          <p:nvPr/>
        </p:nvSpPr>
        <p:spPr>
          <a:xfrm rot="16200000">
            <a:off x="5861842" y="6331869"/>
            <a:ext cx="738682" cy="276999"/>
          </a:xfrm>
          <a:prstGeom prst="rect">
            <a:avLst/>
          </a:prstGeom>
          <a:noFill/>
        </p:spPr>
        <p:txBody>
          <a:bodyPr wrap="square" rtlCol="0">
            <a:spAutoFit/>
          </a:bodyPr>
          <a:lstStyle/>
          <a:p>
            <a:r>
              <a:rPr lang="en-US" sz="1200" dirty="0"/>
              <a:t>Price $</a:t>
            </a:r>
          </a:p>
        </p:txBody>
      </p:sp>
      <p:sp>
        <p:nvSpPr>
          <p:cNvPr id="39" name="TextBox 38">
            <a:extLst>
              <a:ext uri="{FF2B5EF4-FFF2-40B4-BE49-F238E27FC236}">
                <a16:creationId xmlns:a16="http://schemas.microsoft.com/office/drawing/2014/main" id="{31C83555-D23C-F84F-A120-6230C3D00A55}"/>
              </a:ext>
            </a:extLst>
          </p:cNvPr>
          <p:cNvSpPr txBox="1"/>
          <p:nvPr/>
        </p:nvSpPr>
        <p:spPr>
          <a:xfrm>
            <a:off x="6829951" y="7513333"/>
            <a:ext cx="1436805" cy="276999"/>
          </a:xfrm>
          <a:prstGeom prst="rect">
            <a:avLst/>
          </a:prstGeom>
          <a:noFill/>
        </p:spPr>
        <p:txBody>
          <a:bodyPr wrap="square" rtlCol="0">
            <a:spAutoFit/>
          </a:bodyPr>
          <a:lstStyle/>
          <a:p>
            <a:r>
              <a:rPr lang="en-US" sz="1200" dirty="0"/>
              <a:t>Cost Grade</a:t>
            </a:r>
          </a:p>
        </p:txBody>
      </p:sp>
      <p:sp>
        <p:nvSpPr>
          <p:cNvPr id="41" name="Arc 40">
            <a:extLst>
              <a:ext uri="{FF2B5EF4-FFF2-40B4-BE49-F238E27FC236}">
                <a16:creationId xmlns:a16="http://schemas.microsoft.com/office/drawing/2014/main" id="{B718E30D-5BB4-314B-BCA5-D68D5A661940}"/>
              </a:ext>
            </a:extLst>
          </p:cNvPr>
          <p:cNvSpPr/>
          <p:nvPr/>
        </p:nvSpPr>
        <p:spPr>
          <a:xfrm rot="4840005">
            <a:off x="4847740" y="3935530"/>
            <a:ext cx="2556211" cy="4330994"/>
          </a:xfrm>
          <a:prstGeom prst="arc">
            <a:avLst>
              <a:gd name="adj1" fmla="val 16200000"/>
              <a:gd name="adj2" fmla="val 20987925"/>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CE39031-6452-C441-99EF-D0E0E06154F5}"/>
              </a:ext>
            </a:extLst>
          </p:cNvPr>
          <p:cNvCxnSpPr>
            <a:cxnSpLocks/>
          </p:cNvCxnSpPr>
          <p:nvPr/>
        </p:nvCxnSpPr>
        <p:spPr>
          <a:xfrm>
            <a:off x="6521712" y="5724176"/>
            <a:ext cx="0" cy="1756473"/>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43" name="Rectangle 42">
            <a:extLst>
              <a:ext uri="{FF2B5EF4-FFF2-40B4-BE49-F238E27FC236}">
                <a16:creationId xmlns:a16="http://schemas.microsoft.com/office/drawing/2014/main" id="{134490F0-F700-774F-A937-8C4D02A16C1E}"/>
              </a:ext>
            </a:extLst>
          </p:cNvPr>
          <p:cNvSpPr/>
          <p:nvPr/>
        </p:nvSpPr>
        <p:spPr>
          <a:xfrm>
            <a:off x="6553096" y="5696356"/>
            <a:ext cx="306988" cy="17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2">
            <a:extLst>
              <a:ext uri="{FF2B5EF4-FFF2-40B4-BE49-F238E27FC236}">
                <a16:creationId xmlns:a16="http://schemas.microsoft.com/office/drawing/2014/main" id="{CBF7E528-F870-6EE1-058C-B1C494340E94}"/>
              </a:ext>
            </a:extLst>
          </p:cNvPr>
          <p:cNvSpPr txBox="1">
            <a:spLocks/>
          </p:cNvSpPr>
          <p:nvPr/>
        </p:nvSpPr>
        <p:spPr>
          <a:xfrm>
            <a:off x="3181382" y="546434"/>
            <a:ext cx="10972800" cy="60750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Surface Water and Groundwater Price Interaction</a:t>
            </a:r>
          </a:p>
        </p:txBody>
      </p:sp>
      <p:sp>
        <p:nvSpPr>
          <p:cNvPr id="14" name="Plus 13">
            <a:extLst>
              <a:ext uri="{FF2B5EF4-FFF2-40B4-BE49-F238E27FC236}">
                <a16:creationId xmlns:a16="http://schemas.microsoft.com/office/drawing/2014/main" id="{B4899F6E-3064-84F2-51DD-4252A05E35ED}"/>
              </a:ext>
            </a:extLst>
          </p:cNvPr>
          <p:cNvSpPr/>
          <p:nvPr/>
        </p:nvSpPr>
        <p:spPr>
          <a:xfrm>
            <a:off x="4303662" y="2586582"/>
            <a:ext cx="914400" cy="914400"/>
          </a:xfrm>
          <a:prstGeom prst="mathPlus">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0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5" grpId="0" animBg="1"/>
      <p:bldP spid="4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Water Demand in GCAM</a:t>
            </a:r>
          </a:p>
        </p:txBody>
      </p:sp>
    </p:spTree>
    <p:extLst>
      <p:ext uri="{BB962C8B-B14F-4D97-AF65-F5344CB8AC3E}">
        <p14:creationId xmlns:p14="http://schemas.microsoft.com/office/powerpoint/2010/main" val="252703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CFCE85-0955-275D-3CF4-22C501E07237}"/>
              </a:ext>
            </a:extLst>
          </p:cNvPr>
          <p:cNvSpPr>
            <a:spLocks noGrp="1"/>
          </p:cNvSpPr>
          <p:nvPr>
            <p:ph type="title"/>
          </p:nvPr>
        </p:nvSpPr>
        <p:spPr/>
        <p:txBody>
          <a:bodyPr/>
          <a:lstStyle/>
          <a:p>
            <a:r>
              <a:rPr lang="en-US" dirty="0"/>
              <a:t>Understanding the Types Water Demand in GCAM</a:t>
            </a:r>
          </a:p>
        </p:txBody>
      </p:sp>
      <p:sp>
        <p:nvSpPr>
          <p:cNvPr id="4" name="Content Placeholder 3">
            <a:extLst>
              <a:ext uri="{FF2B5EF4-FFF2-40B4-BE49-F238E27FC236}">
                <a16:creationId xmlns:a16="http://schemas.microsoft.com/office/drawing/2014/main" id="{CFDE9181-FEDC-54C0-DBE6-69F2CB39136A}"/>
              </a:ext>
            </a:extLst>
          </p:cNvPr>
          <p:cNvSpPr>
            <a:spLocks noGrp="1"/>
          </p:cNvSpPr>
          <p:nvPr>
            <p:ph sz="quarter" idx="20"/>
          </p:nvPr>
        </p:nvSpPr>
        <p:spPr/>
        <p:txBody>
          <a:bodyPr/>
          <a:lstStyle/>
          <a:p>
            <a:pPr algn="l">
              <a:buFont typeface="Arial" panose="020B0604020202020204" pitchFamily="34" charset="0"/>
              <a:buChar char="•"/>
            </a:pPr>
            <a:r>
              <a:rPr lang="en-US" b="1" dirty="0">
                <a:solidFill>
                  <a:srgbClr val="000000"/>
                </a:solidFill>
                <a:latin typeface="Times"/>
              </a:rPr>
              <a:t>W</a:t>
            </a:r>
            <a:r>
              <a:rPr lang="en-US" b="1" i="0" dirty="0">
                <a:solidFill>
                  <a:srgbClr val="000000"/>
                </a:solidFill>
                <a:effectLst/>
                <a:latin typeface="Times"/>
              </a:rPr>
              <a:t>ater </a:t>
            </a:r>
            <a:r>
              <a:rPr lang="en-US" b="1" dirty="0">
                <a:solidFill>
                  <a:srgbClr val="000000"/>
                </a:solidFill>
                <a:latin typeface="Times"/>
              </a:rPr>
              <a:t>W</a:t>
            </a:r>
            <a:r>
              <a:rPr lang="en-US" b="1" i="0" dirty="0">
                <a:solidFill>
                  <a:srgbClr val="000000"/>
                </a:solidFill>
                <a:effectLst/>
                <a:latin typeface="Times"/>
              </a:rPr>
              <a:t>ithdrawals</a:t>
            </a:r>
            <a:r>
              <a:rPr lang="en-US" b="0" i="0" dirty="0">
                <a:solidFill>
                  <a:srgbClr val="000000"/>
                </a:solidFill>
                <a:effectLst/>
                <a:latin typeface="Times"/>
              </a:rPr>
              <a:t>: water diverted or withdrawn from a surface water or groundwater source.</a:t>
            </a:r>
          </a:p>
          <a:p>
            <a:pPr algn="l">
              <a:buFont typeface="Arial" panose="020B0604020202020204" pitchFamily="34" charset="0"/>
              <a:buChar char="•"/>
            </a:pPr>
            <a:r>
              <a:rPr lang="en-US" b="1" dirty="0">
                <a:solidFill>
                  <a:srgbClr val="000000"/>
                </a:solidFill>
                <a:latin typeface="Times"/>
              </a:rPr>
              <a:t>W</a:t>
            </a:r>
            <a:r>
              <a:rPr lang="en-US" b="1" i="0" dirty="0">
                <a:solidFill>
                  <a:srgbClr val="000000"/>
                </a:solidFill>
                <a:effectLst/>
                <a:latin typeface="Times"/>
              </a:rPr>
              <a:t>ater </a:t>
            </a:r>
            <a:r>
              <a:rPr lang="en-US" b="1" dirty="0">
                <a:solidFill>
                  <a:srgbClr val="000000"/>
                </a:solidFill>
                <a:latin typeface="Times"/>
              </a:rPr>
              <a:t>C</a:t>
            </a:r>
            <a:r>
              <a:rPr lang="en-US" b="1" i="0" dirty="0">
                <a:solidFill>
                  <a:srgbClr val="000000"/>
                </a:solidFill>
                <a:effectLst/>
                <a:latin typeface="Times"/>
              </a:rPr>
              <a:t>onsumption</a:t>
            </a:r>
            <a:r>
              <a:rPr lang="en-US" b="0" i="0" dirty="0">
                <a:solidFill>
                  <a:srgbClr val="000000"/>
                </a:solidFill>
                <a:effectLst/>
                <a:latin typeface="Times"/>
              </a:rPr>
              <a:t>: water use that permanently withdraws water from its source; water that is no longer available because it has evaporated, been transpired by plants, incorporated into products or crops, consumed by people or livestock, or otherwise removed from the immediate water environment.</a:t>
            </a:r>
          </a:p>
          <a:p>
            <a:pPr algn="l">
              <a:buFont typeface="Arial" panose="020B0604020202020204" pitchFamily="34" charset="0"/>
              <a:buChar char="•"/>
            </a:pPr>
            <a:r>
              <a:rPr lang="en-US" b="1" dirty="0">
                <a:solidFill>
                  <a:srgbClr val="000000"/>
                </a:solidFill>
                <a:latin typeface="Times"/>
              </a:rPr>
              <a:t>B</a:t>
            </a:r>
            <a:r>
              <a:rPr lang="en-US" b="1" i="0" dirty="0">
                <a:solidFill>
                  <a:srgbClr val="000000"/>
                </a:solidFill>
                <a:effectLst/>
                <a:latin typeface="Times"/>
              </a:rPr>
              <a:t>iophysical </a:t>
            </a:r>
            <a:r>
              <a:rPr lang="en-US" b="1" dirty="0">
                <a:solidFill>
                  <a:srgbClr val="000000"/>
                </a:solidFill>
                <a:latin typeface="Times"/>
              </a:rPr>
              <a:t>W</a:t>
            </a:r>
            <a:r>
              <a:rPr lang="en-US" b="1" i="0" dirty="0">
                <a:solidFill>
                  <a:srgbClr val="000000"/>
                </a:solidFill>
                <a:effectLst/>
                <a:latin typeface="Times"/>
              </a:rPr>
              <a:t>ater </a:t>
            </a:r>
            <a:r>
              <a:rPr lang="en-US" b="1" dirty="0">
                <a:solidFill>
                  <a:srgbClr val="000000"/>
                </a:solidFill>
                <a:latin typeface="Times"/>
              </a:rPr>
              <a:t>C</a:t>
            </a:r>
            <a:r>
              <a:rPr lang="en-US" b="1" i="0" dirty="0">
                <a:solidFill>
                  <a:srgbClr val="000000"/>
                </a:solidFill>
                <a:effectLst/>
                <a:latin typeface="Times"/>
              </a:rPr>
              <a:t>onsumption</a:t>
            </a:r>
            <a:r>
              <a:rPr lang="en-US" b="0" i="0" dirty="0">
                <a:solidFill>
                  <a:srgbClr val="000000"/>
                </a:solidFill>
                <a:effectLst/>
                <a:latin typeface="Times"/>
              </a:rPr>
              <a:t>: total water required for crop </a:t>
            </a:r>
            <a:r>
              <a:rPr lang="en-US" b="0" i="0" dirty="0" err="1">
                <a:solidFill>
                  <a:srgbClr val="000000"/>
                </a:solidFill>
                <a:effectLst/>
                <a:latin typeface="Times"/>
              </a:rPr>
              <a:t>evapo</a:t>
            </a:r>
            <a:r>
              <a:rPr lang="en-US" b="0" i="0" dirty="0">
                <a:solidFill>
                  <a:srgbClr val="000000"/>
                </a:solidFill>
                <a:effectLst/>
                <a:latin typeface="Times"/>
              </a:rPr>
              <a:t>-transpiration; the sum of blue (runoff + groundwater) and green</a:t>
            </a:r>
            <a:r>
              <a:rPr lang="en-US" dirty="0">
                <a:solidFill>
                  <a:srgbClr val="000000"/>
                </a:solidFill>
                <a:latin typeface="Times"/>
              </a:rPr>
              <a:t> (soil moisture)</a:t>
            </a:r>
            <a:r>
              <a:rPr lang="en-US" b="0" i="0" dirty="0">
                <a:solidFill>
                  <a:srgbClr val="000000"/>
                </a:solidFill>
                <a:effectLst/>
                <a:latin typeface="Times"/>
              </a:rPr>
              <a:t> water</a:t>
            </a:r>
          </a:p>
          <a:p>
            <a:pPr algn="l">
              <a:buFont typeface="Arial" panose="020B0604020202020204" pitchFamily="34" charset="0"/>
              <a:buChar char="•"/>
            </a:pPr>
            <a:r>
              <a:rPr lang="en-US" b="1" dirty="0">
                <a:solidFill>
                  <a:srgbClr val="000000"/>
                </a:solidFill>
                <a:latin typeface="Times"/>
              </a:rPr>
              <a:t>S</a:t>
            </a:r>
            <a:r>
              <a:rPr lang="en-US" b="1" i="0" dirty="0">
                <a:solidFill>
                  <a:srgbClr val="000000"/>
                </a:solidFill>
                <a:effectLst/>
                <a:latin typeface="Times"/>
              </a:rPr>
              <a:t>eawater</a:t>
            </a:r>
            <a:r>
              <a:rPr lang="en-US" b="0" i="0" dirty="0">
                <a:solidFill>
                  <a:srgbClr val="000000"/>
                </a:solidFill>
                <a:effectLst/>
                <a:latin typeface="Times"/>
              </a:rPr>
              <a:t>: water from the oceans, including brackish estuaries, that is withdrawn for cooling thermo-electric power plants, used in primary energy production, or as an input for desalination.</a:t>
            </a:r>
          </a:p>
          <a:p>
            <a:endParaRPr lang="en-US" dirty="0"/>
          </a:p>
        </p:txBody>
      </p:sp>
    </p:spTree>
    <p:extLst>
      <p:ext uri="{BB962C8B-B14F-4D97-AF65-F5344CB8AC3E}">
        <p14:creationId xmlns:p14="http://schemas.microsoft.com/office/powerpoint/2010/main" val="177340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01AA53-BFEA-D0B0-AA83-6F9C7DA0B6E0}"/>
              </a:ext>
            </a:extLst>
          </p:cNvPr>
          <p:cNvSpPr>
            <a:spLocks noGrp="1"/>
          </p:cNvSpPr>
          <p:nvPr>
            <p:ph type="sldNum" sz="quarter" idx="12"/>
          </p:nvPr>
        </p:nvSpPr>
        <p:spPr/>
        <p:txBody>
          <a:bodyPr/>
          <a:lstStyle/>
          <a:p>
            <a:fld id="{FE7A4BB3-E848-5A44-82DF-322201952CD8}" type="slidenum">
              <a:rPr lang="en-US" smtClean="0"/>
              <a:pPr/>
              <a:t>53</a:t>
            </a:fld>
            <a:endParaRPr lang="en-US" dirty="0"/>
          </a:p>
        </p:txBody>
      </p:sp>
      <p:sp>
        <p:nvSpPr>
          <p:cNvPr id="3" name="Title 2">
            <a:extLst>
              <a:ext uri="{FF2B5EF4-FFF2-40B4-BE49-F238E27FC236}">
                <a16:creationId xmlns:a16="http://schemas.microsoft.com/office/drawing/2014/main" id="{96D87143-BCE5-6F5A-226B-75A389941D1D}"/>
              </a:ext>
            </a:extLst>
          </p:cNvPr>
          <p:cNvSpPr>
            <a:spLocks noGrp="1"/>
          </p:cNvSpPr>
          <p:nvPr>
            <p:ph type="title"/>
          </p:nvPr>
        </p:nvSpPr>
        <p:spPr/>
        <p:txBody>
          <a:bodyPr/>
          <a:lstStyle/>
          <a:p>
            <a:r>
              <a:rPr lang="en-US" dirty="0"/>
              <a:t>Sectoral Water Demands in GCAM</a:t>
            </a:r>
          </a:p>
        </p:txBody>
      </p:sp>
      <p:graphicFrame>
        <p:nvGraphicFramePr>
          <p:cNvPr id="7" name="Diagram 6">
            <a:extLst>
              <a:ext uri="{FF2B5EF4-FFF2-40B4-BE49-F238E27FC236}">
                <a16:creationId xmlns:a16="http://schemas.microsoft.com/office/drawing/2014/main" id="{80D3BA7C-2446-B5E9-E262-B1A2FDAE14B7}"/>
              </a:ext>
            </a:extLst>
          </p:cNvPr>
          <p:cNvGraphicFramePr/>
          <p:nvPr>
            <p:extLst>
              <p:ext uri="{D42A27DB-BD31-4B8C-83A1-F6EECF244321}">
                <p14:modId xmlns:p14="http://schemas.microsoft.com/office/powerpoint/2010/main" val="3661415914"/>
              </p:ext>
            </p:extLst>
          </p:nvPr>
        </p:nvGraphicFramePr>
        <p:xfrm>
          <a:off x="3352799" y="1626704"/>
          <a:ext cx="8295861" cy="6374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97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F65FE3-E42B-75B7-DDBD-FA69990A5424}"/>
              </a:ext>
            </a:extLst>
          </p:cNvPr>
          <p:cNvSpPr>
            <a:spLocks noGrp="1"/>
          </p:cNvSpPr>
          <p:nvPr>
            <p:ph type="sldNum" sz="quarter" idx="12"/>
          </p:nvPr>
        </p:nvSpPr>
        <p:spPr/>
        <p:txBody>
          <a:bodyPr/>
          <a:lstStyle/>
          <a:p>
            <a:fld id="{FE7A4BB3-E848-5A44-82DF-322201952CD8}" type="slidenum">
              <a:rPr lang="en-US" smtClean="0"/>
              <a:pPr/>
              <a:t>54</a:t>
            </a:fld>
            <a:endParaRPr lang="en-US" dirty="0"/>
          </a:p>
        </p:txBody>
      </p:sp>
      <p:sp>
        <p:nvSpPr>
          <p:cNvPr id="3" name="Title 2">
            <a:extLst>
              <a:ext uri="{FF2B5EF4-FFF2-40B4-BE49-F238E27FC236}">
                <a16:creationId xmlns:a16="http://schemas.microsoft.com/office/drawing/2014/main" id="{1EF9DBBC-2DF9-9D84-5B54-0F1CBC2F9A67}"/>
              </a:ext>
            </a:extLst>
          </p:cNvPr>
          <p:cNvSpPr>
            <a:spLocks noGrp="1"/>
          </p:cNvSpPr>
          <p:nvPr>
            <p:ph type="title"/>
          </p:nvPr>
        </p:nvSpPr>
        <p:spPr/>
        <p:txBody>
          <a:bodyPr lIns="0" tIns="45720" rIns="91440" bIns="45720" anchor="b"/>
          <a:lstStyle/>
          <a:p>
            <a:r>
              <a:rPr lang="en-US">
                <a:latin typeface="Arial"/>
                <a:cs typeface="Arial"/>
              </a:rPr>
              <a:t>Sectoral Water Demand Coefficients</a:t>
            </a:r>
            <a:endParaRPr lang="en-US"/>
          </a:p>
        </p:txBody>
      </p:sp>
      <p:sp>
        <p:nvSpPr>
          <p:cNvPr id="4" name="Content Placeholder 3">
            <a:extLst>
              <a:ext uri="{FF2B5EF4-FFF2-40B4-BE49-F238E27FC236}">
                <a16:creationId xmlns:a16="http://schemas.microsoft.com/office/drawing/2014/main" id="{6A64DDC0-015A-2D32-6CF2-A0DA9ADDE2E9}"/>
              </a:ext>
            </a:extLst>
          </p:cNvPr>
          <p:cNvSpPr>
            <a:spLocks noGrp="1"/>
          </p:cNvSpPr>
          <p:nvPr>
            <p:ph sz="quarter" idx="20"/>
          </p:nvPr>
        </p:nvSpPr>
        <p:spPr/>
        <p:txBody>
          <a:bodyPr lIns="91440" tIns="45720" rIns="91440" bIns="45720" anchor="t"/>
          <a:lstStyle/>
          <a:p>
            <a:r>
              <a:rPr lang="en-US" dirty="0">
                <a:latin typeface="Arial"/>
                <a:cs typeface="Arial"/>
              </a:rPr>
              <a:t>Domestic (see </a:t>
            </a:r>
            <a:r>
              <a:rPr lang="en-US" dirty="0">
                <a:latin typeface="Arial"/>
                <a:cs typeface="Arial"/>
                <a:hlinkClick r:id="rId2"/>
              </a:rPr>
              <a:t>Hejazi et al., 2013</a:t>
            </a:r>
            <a:r>
              <a:rPr lang="en-US" dirty="0">
                <a:latin typeface="Arial"/>
                <a:cs typeface="Arial"/>
              </a:rPr>
              <a:t> for more): </a:t>
            </a:r>
          </a:p>
          <a:p>
            <a:pPr lvl="1"/>
            <a:r>
              <a:rPr lang="en-US" dirty="0">
                <a:latin typeface="Arial"/>
                <a:cs typeface="Arial"/>
              </a:rPr>
              <a:t>Historical withdrawal values sourced from FAO AQUASTAT which are </a:t>
            </a:r>
            <a:r>
              <a:rPr lang="en-US" dirty="0" err="1">
                <a:latin typeface="Arial"/>
                <a:cs typeface="Arial"/>
              </a:rPr>
              <a:t>asssumed</a:t>
            </a:r>
            <a:r>
              <a:rPr lang="en-US" dirty="0">
                <a:latin typeface="Arial"/>
                <a:cs typeface="Arial"/>
              </a:rPr>
              <a:t> to grow with population and GDP. Technological change also assumed.</a:t>
            </a:r>
          </a:p>
          <a:p>
            <a:pPr lvl="1"/>
            <a:r>
              <a:rPr lang="en-US" dirty="0">
                <a:latin typeface="Arial"/>
                <a:cs typeface="Arial"/>
              </a:rPr>
              <a:t>Consumption coefficients derived from </a:t>
            </a:r>
            <a:r>
              <a:rPr lang="en-US" dirty="0" err="1">
                <a:latin typeface="Arial"/>
                <a:cs typeface="Arial"/>
              </a:rPr>
              <a:t>Shiklomanov</a:t>
            </a:r>
            <a:r>
              <a:rPr lang="en-US" dirty="0">
                <a:latin typeface="Arial"/>
                <a:cs typeface="Arial"/>
              </a:rPr>
              <a:t> 2000 and </a:t>
            </a:r>
            <a:r>
              <a:rPr lang="en-US" dirty="0">
                <a:latin typeface="Arial"/>
                <a:cs typeface="Times"/>
              </a:rPr>
              <a:t>indicates only the water that is used by consumers in a way that it is not returned to the immediate water environment.</a:t>
            </a:r>
            <a:endParaRPr lang="en-US" dirty="0">
              <a:latin typeface="Arial"/>
              <a:cs typeface="Arial"/>
            </a:endParaRPr>
          </a:p>
          <a:p>
            <a:pPr lvl="1"/>
            <a:endParaRPr lang="en-US" dirty="0">
              <a:latin typeface="Arial"/>
              <a:cs typeface="Times"/>
            </a:endParaRPr>
          </a:p>
          <a:p>
            <a:pPr lvl="1"/>
            <a:endParaRPr lang="en-US" dirty="0">
              <a:latin typeface="Arial"/>
              <a:cs typeface="Times"/>
            </a:endParaRPr>
          </a:p>
          <a:p>
            <a:r>
              <a:rPr lang="en-US" dirty="0">
                <a:latin typeface="Arial"/>
                <a:cs typeface="Arial"/>
              </a:rPr>
              <a:t>Electricity Generation (see </a:t>
            </a:r>
            <a:r>
              <a:rPr lang="en-US" dirty="0">
                <a:latin typeface="Arial"/>
                <a:cs typeface="Arial"/>
                <a:hlinkClick r:id="rId3"/>
              </a:rPr>
              <a:t>Davies et al., 2013</a:t>
            </a:r>
            <a:r>
              <a:rPr lang="en-US" dirty="0">
                <a:latin typeface="Arial"/>
                <a:cs typeface="Arial"/>
              </a:rPr>
              <a:t> &amp; </a:t>
            </a:r>
            <a:r>
              <a:rPr lang="en-US" dirty="0">
                <a:latin typeface="Arial"/>
                <a:cs typeface="Arial"/>
                <a:hlinkClick r:id="rId4"/>
              </a:rPr>
              <a:t>Kyle et al., 2013</a:t>
            </a:r>
            <a:r>
              <a:rPr lang="en-US" dirty="0">
                <a:latin typeface="Arial"/>
                <a:cs typeface="Arial"/>
              </a:rPr>
              <a:t> for more):</a:t>
            </a:r>
          </a:p>
          <a:p>
            <a:pPr lvl="1"/>
            <a:r>
              <a:rPr lang="en-US" dirty="0">
                <a:latin typeface="Arial"/>
                <a:cs typeface="Arial"/>
              </a:rPr>
              <a:t>Demand coefficients for five cooling types derived from </a:t>
            </a:r>
            <a:r>
              <a:rPr lang="en-US" dirty="0">
                <a:latin typeface="Arial"/>
                <a:cs typeface="Arial"/>
                <a:hlinkClick r:id="rId5"/>
              </a:rPr>
              <a:t>Macknick et al., 2011</a:t>
            </a:r>
            <a:r>
              <a:rPr lang="en-US" dirty="0">
                <a:latin typeface="Arial"/>
                <a:cs typeface="Arial"/>
              </a:rPr>
              <a:t>. </a:t>
            </a:r>
            <a:r>
              <a:rPr lang="en-US" dirty="0">
                <a:solidFill>
                  <a:srgbClr val="616265"/>
                </a:solidFill>
                <a:latin typeface="Arial"/>
                <a:cs typeface="Arial"/>
              </a:rPr>
              <a:t>Cooling system options compete in a calibrated logit nest, similar to the competition between fuels within this sector with capital costs for cooling systems coming from </a:t>
            </a:r>
            <a:r>
              <a:rPr lang="en-US" dirty="0">
                <a:solidFill>
                  <a:srgbClr val="616265"/>
                </a:solidFill>
                <a:latin typeface="Arial"/>
                <a:cs typeface="Arial"/>
                <a:hlinkClick r:id="rId6"/>
              </a:rPr>
              <a:t>NETL 2008</a:t>
            </a:r>
            <a:endParaRPr lang="en-US" dirty="0">
              <a:solidFill>
                <a:srgbClr val="616265"/>
              </a:solidFill>
              <a:latin typeface="Arial"/>
              <a:cs typeface="Arial"/>
            </a:endParaRPr>
          </a:p>
          <a:p>
            <a:endParaRPr lang="en-US" dirty="0"/>
          </a:p>
        </p:txBody>
      </p:sp>
    </p:spTree>
    <p:extLst>
      <p:ext uri="{BB962C8B-B14F-4D97-AF65-F5344CB8AC3E}">
        <p14:creationId xmlns:p14="http://schemas.microsoft.com/office/powerpoint/2010/main" val="412391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F56B83-53D7-0684-77A4-DEB3E83F18B9}"/>
              </a:ext>
            </a:extLst>
          </p:cNvPr>
          <p:cNvSpPr>
            <a:spLocks noGrp="1"/>
          </p:cNvSpPr>
          <p:nvPr>
            <p:ph type="sldNum" sz="quarter" idx="12"/>
          </p:nvPr>
        </p:nvSpPr>
        <p:spPr/>
        <p:txBody>
          <a:bodyPr/>
          <a:lstStyle/>
          <a:p>
            <a:fld id="{FE7A4BB3-E848-5A44-82DF-322201952CD8}" type="slidenum">
              <a:rPr lang="en-US" smtClean="0"/>
              <a:pPr/>
              <a:t>55</a:t>
            </a:fld>
            <a:endParaRPr lang="en-US" dirty="0"/>
          </a:p>
        </p:txBody>
      </p:sp>
      <p:sp>
        <p:nvSpPr>
          <p:cNvPr id="3" name="Title 2">
            <a:extLst>
              <a:ext uri="{FF2B5EF4-FFF2-40B4-BE49-F238E27FC236}">
                <a16:creationId xmlns:a16="http://schemas.microsoft.com/office/drawing/2014/main" id="{90C349B4-B99E-C4A1-CC23-4AC72F717204}"/>
              </a:ext>
            </a:extLst>
          </p:cNvPr>
          <p:cNvSpPr>
            <a:spLocks noGrp="1"/>
          </p:cNvSpPr>
          <p:nvPr>
            <p:ph type="title"/>
          </p:nvPr>
        </p:nvSpPr>
        <p:spPr/>
        <p:txBody>
          <a:bodyPr lIns="0" tIns="45720" rIns="91440" bIns="45720" anchor="b"/>
          <a:lstStyle/>
          <a:p>
            <a:r>
              <a:rPr lang="en-US">
                <a:latin typeface="Arial"/>
                <a:cs typeface="Arial"/>
              </a:rPr>
              <a:t>Sectoral Water Demand Coefficients</a:t>
            </a:r>
          </a:p>
        </p:txBody>
      </p:sp>
      <p:sp>
        <p:nvSpPr>
          <p:cNvPr id="4" name="Content Placeholder 3">
            <a:extLst>
              <a:ext uri="{FF2B5EF4-FFF2-40B4-BE49-F238E27FC236}">
                <a16:creationId xmlns:a16="http://schemas.microsoft.com/office/drawing/2014/main" id="{CC55519A-97C9-72DA-4E59-F4B424051BD2}"/>
              </a:ext>
            </a:extLst>
          </p:cNvPr>
          <p:cNvSpPr>
            <a:spLocks noGrp="1"/>
          </p:cNvSpPr>
          <p:nvPr>
            <p:ph sz="quarter" idx="20"/>
          </p:nvPr>
        </p:nvSpPr>
        <p:spPr/>
        <p:txBody>
          <a:bodyPr lIns="91440" tIns="45720" rIns="91440" bIns="45720" anchor="t"/>
          <a:lstStyle/>
          <a:p>
            <a:r>
              <a:rPr lang="en-US" sz="2400" dirty="0">
                <a:latin typeface="Arial"/>
                <a:cs typeface="Arial"/>
              </a:rPr>
              <a:t>Primary Energy Mining (see </a:t>
            </a:r>
            <a:r>
              <a:rPr lang="en-US" sz="2400" dirty="0">
                <a:latin typeface="Arial"/>
                <a:cs typeface="Arial"/>
                <a:hlinkClick r:id="rId2"/>
              </a:rPr>
              <a:t>Hejazi et al,. 2014</a:t>
            </a:r>
            <a:r>
              <a:rPr lang="en-US" sz="2400" dirty="0">
                <a:latin typeface="Arial"/>
                <a:cs typeface="Arial"/>
              </a:rPr>
              <a:t> for more):</a:t>
            </a:r>
            <a:endParaRPr lang="en-US" sz="2400"/>
          </a:p>
          <a:p>
            <a:pPr lvl="1"/>
            <a:r>
              <a:rPr lang="en-US" sz="2000" dirty="0">
                <a:solidFill>
                  <a:srgbClr val="616265"/>
                </a:solidFill>
                <a:latin typeface="Arial"/>
                <a:cs typeface="Arial"/>
              </a:rPr>
              <a:t>Bottom-up estimates of water demand per unit energy produced for each fuel type. Methodology uses values from Maheu 2009, less the fraction of seawater (Middle East 95%, all other regions 43% (Kenny et al., 2009).</a:t>
            </a:r>
            <a:endParaRPr lang="en-US" sz="2000" dirty="0"/>
          </a:p>
          <a:p>
            <a:pPr lvl="1"/>
            <a:r>
              <a:rPr lang="en-US" sz="2000" dirty="0">
                <a:latin typeface="Arial"/>
                <a:cs typeface="Arial"/>
              </a:rPr>
              <a:t>Withdrawals are found as the consumption coefficient multiplied by an exogenous value of 3.3 (Solley et al., 1998).</a:t>
            </a:r>
          </a:p>
          <a:p>
            <a:r>
              <a:rPr lang="en-US" sz="2400" dirty="0">
                <a:latin typeface="Arial"/>
                <a:cs typeface="Arial"/>
              </a:rPr>
              <a:t>Manufacturing: </a:t>
            </a:r>
          </a:p>
          <a:p>
            <a:r>
              <a:rPr lang="en-US" sz="2000" dirty="0">
                <a:latin typeface="Arial"/>
                <a:cs typeface="Arial"/>
              </a:rPr>
              <a:t>Self-supplied surface and groundwater to industrial manufacturers. Sourced from FAO AQUASTAT. Excludes water for cooling.</a:t>
            </a:r>
            <a:endParaRPr lang="en-US" sz="2000"/>
          </a:p>
          <a:p>
            <a:r>
              <a:rPr lang="en-US" sz="2400" dirty="0">
                <a:latin typeface="Arial"/>
                <a:cs typeface="Arial"/>
              </a:rPr>
              <a:t>Agriculture: </a:t>
            </a:r>
            <a:endParaRPr lang="en-US" sz="2400" dirty="0"/>
          </a:p>
          <a:p>
            <a:pPr lvl="1"/>
            <a:r>
              <a:rPr lang="en-US" sz="2000" dirty="0">
                <a:latin typeface="Arial"/>
                <a:cs typeface="Arial"/>
              </a:rPr>
              <a:t>Green and Blue water footprints are derived from </a:t>
            </a:r>
            <a:r>
              <a:rPr lang="en-US" sz="2000" dirty="0">
                <a:latin typeface="Arial"/>
                <a:cs typeface="Arial"/>
                <a:hlinkClick r:id="rId3"/>
              </a:rPr>
              <a:t>Mekonnen and Hoekstra 2011</a:t>
            </a:r>
            <a:r>
              <a:rPr lang="en-US" sz="2000" dirty="0">
                <a:latin typeface="Arial"/>
                <a:cs typeface="Arial"/>
              </a:rPr>
              <a:t> by crop and region. Additionally, water losses and water use efficiencies in irrigation technologies are assumed to be regionally </a:t>
            </a:r>
            <a:r>
              <a:rPr lang="en-US" sz="2000" dirty="0" err="1">
                <a:latin typeface="Arial"/>
                <a:cs typeface="Arial"/>
              </a:rPr>
              <a:t>heteorgenous</a:t>
            </a:r>
            <a:r>
              <a:rPr lang="en-US" sz="2000" dirty="0">
                <a:latin typeface="Arial"/>
                <a:cs typeface="Arial"/>
              </a:rPr>
              <a:t> and are </a:t>
            </a:r>
            <a:r>
              <a:rPr lang="en-US" sz="2000" dirty="0" err="1">
                <a:latin typeface="Arial"/>
                <a:cs typeface="Arial"/>
              </a:rPr>
              <a:t>dervied</a:t>
            </a:r>
            <a:r>
              <a:rPr lang="en-US" sz="2000" dirty="0">
                <a:latin typeface="Arial"/>
                <a:cs typeface="Arial"/>
              </a:rPr>
              <a:t> from </a:t>
            </a:r>
            <a:r>
              <a:rPr lang="en-US" sz="2000" dirty="0">
                <a:latin typeface="Arial"/>
                <a:cs typeface="Arial"/>
                <a:hlinkClick r:id="rId4"/>
              </a:rPr>
              <a:t>Rohwer et al. 2007</a:t>
            </a:r>
            <a:r>
              <a:rPr lang="en-US" sz="2000" dirty="0">
                <a:latin typeface="Arial"/>
                <a:cs typeface="Arial"/>
              </a:rPr>
              <a:t>. </a:t>
            </a:r>
            <a:endParaRPr lang="en-US" sz="2000"/>
          </a:p>
          <a:p>
            <a:r>
              <a:rPr lang="en-US" sz="2400" dirty="0">
                <a:latin typeface="Arial"/>
                <a:cs typeface="Arial"/>
              </a:rPr>
              <a:t>Livestock: </a:t>
            </a:r>
            <a:endParaRPr lang="en-US" sz="2400" dirty="0"/>
          </a:p>
          <a:p>
            <a:pPr lvl="1"/>
            <a:r>
              <a:rPr lang="en-US" sz="2000" dirty="0">
                <a:latin typeface="Arial"/>
                <a:cs typeface="Arial"/>
              </a:rPr>
              <a:t>No distinction between withdrawals and consumption. Includes animal drinking water, plus any other water used by the animal production operations. </a:t>
            </a:r>
            <a:r>
              <a:rPr lang="en-US" sz="2000" dirty="0" err="1">
                <a:latin typeface="Arial"/>
                <a:cs typeface="Arial"/>
              </a:rPr>
              <a:t>Dervived</a:t>
            </a:r>
            <a:r>
              <a:rPr lang="en-US" sz="2000" dirty="0">
                <a:latin typeface="Arial"/>
                <a:cs typeface="Arial"/>
              </a:rPr>
              <a:t> from </a:t>
            </a:r>
            <a:r>
              <a:rPr lang="en-US" sz="2000" dirty="0">
                <a:latin typeface="Arial"/>
                <a:cs typeface="Arial"/>
                <a:hlinkClick r:id="rId5"/>
              </a:rPr>
              <a:t>Mekonnen and Hoekstra 2010</a:t>
            </a:r>
            <a:r>
              <a:rPr lang="en-US" sz="2000" dirty="0">
                <a:latin typeface="Arial"/>
                <a:cs typeface="Arial"/>
              </a:rPr>
              <a:t> with animal stocks from FAO</a:t>
            </a:r>
            <a:endParaRPr lang="en-US" sz="2000" dirty="0"/>
          </a:p>
        </p:txBody>
      </p:sp>
    </p:spTree>
    <p:extLst>
      <p:ext uri="{BB962C8B-B14F-4D97-AF65-F5344CB8AC3E}">
        <p14:creationId xmlns:p14="http://schemas.microsoft.com/office/powerpoint/2010/main" val="91372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0134B0-C30E-56E5-2830-66F431433A94}"/>
              </a:ext>
            </a:extLst>
          </p:cNvPr>
          <p:cNvSpPr>
            <a:spLocks noGrp="1"/>
          </p:cNvSpPr>
          <p:nvPr>
            <p:ph type="sldNum" sz="quarter" idx="12"/>
          </p:nvPr>
        </p:nvSpPr>
        <p:spPr/>
        <p:txBody>
          <a:bodyPr/>
          <a:lstStyle/>
          <a:p>
            <a:fld id="{FE7A4BB3-E848-5A44-82DF-322201952CD8}" type="slidenum">
              <a:rPr lang="en-US" smtClean="0"/>
              <a:pPr/>
              <a:t>56</a:t>
            </a:fld>
            <a:endParaRPr lang="en-US" dirty="0"/>
          </a:p>
        </p:txBody>
      </p:sp>
      <p:sp>
        <p:nvSpPr>
          <p:cNvPr id="3" name="Title 2">
            <a:extLst>
              <a:ext uri="{FF2B5EF4-FFF2-40B4-BE49-F238E27FC236}">
                <a16:creationId xmlns:a16="http://schemas.microsoft.com/office/drawing/2014/main" id="{459C0A16-D22B-AC17-9EF5-9C8BA876001A}"/>
              </a:ext>
            </a:extLst>
          </p:cNvPr>
          <p:cNvSpPr>
            <a:spLocks noGrp="1"/>
          </p:cNvSpPr>
          <p:nvPr>
            <p:ph type="title"/>
          </p:nvPr>
        </p:nvSpPr>
        <p:spPr/>
        <p:txBody>
          <a:bodyPr lIns="0" tIns="45720" rIns="91440" bIns="45720" anchor="b"/>
          <a:lstStyle/>
          <a:p>
            <a:r>
              <a:rPr lang="en-US">
                <a:latin typeface="Arial"/>
                <a:cs typeface="Arial"/>
              </a:rPr>
              <a:t>Recent Water Demand Results</a:t>
            </a:r>
            <a:endParaRPr lang="en-US"/>
          </a:p>
        </p:txBody>
      </p:sp>
      <p:pic>
        <p:nvPicPr>
          <p:cNvPr id="5" name="Picture 4">
            <a:extLst>
              <a:ext uri="{FF2B5EF4-FFF2-40B4-BE49-F238E27FC236}">
                <a16:creationId xmlns:a16="http://schemas.microsoft.com/office/drawing/2014/main" id="{8D19EC85-F139-4C2B-3BD3-24324F529E6B}"/>
              </a:ext>
            </a:extLst>
          </p:cNvPr>
          <p:cNvPicPr>
            <a:picLocks noChangeAspect="1"/>
          </p:cNvPicPr>
          <p:nvPr/>
        </p:nvPicPr>
        <p:blipFill>
          <a:blip r:embed="rId2"/>
          <a:stretch>
            <a:fillRect/>
          </a:stretch>
        </p:blipFill>
        <p:spPr>
          <a:xfrm>
            <a:off x="2518611" y="1718511"/>
            <a:ext cx="10002252" cy="6051884"/>
          </a:xfrm>
          <a:prstGeom prst="rect">
            <a:avLst/>
          </a:prstGeom>
        </p:spPr>
      </p:pic>
    </p:spTree>
    <p:extLst>
      <p:ext uri="{BB962C8B-B14F-4D97-AF65-F5344CB8AC3E}">
        <p14:creationId xmlns:p14="http://schemas.microsoft.com/office/powerpoint/2010/main" val="425330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FA0917-9603-FE17-31EC-E84E5BDE8544}"/>
              </a:ext>
            </a:extLst>
          </p:cNvPr>
          <p:cNvSpPr>
            <a:spLocks noGrp="1"/>
          </p:cNvSpPr>
          <p:nvPr>
            <p:ph type="sldNum" sz="quarter" idx="12"/>
          </p:nvPr>
        </p:nvSpPr>
        <p:spPr/>
        <p:txBody>
          <a:bodyPr/>
          <a:lstStyle/>
          <a:p>
            <a:fld id="{FE7A4BB3-E848-5A44-82DF-322201952CD8}" type="slidenum">
              <a:rPr lang="en-US" smtClean="0"/>
              <a:pPr/>
              <a:t>57</a:t>
            </a:fld>
            <a:endParaRPr lang="en-US" dirty="0"/>
          </a:p>
        </p:txBody>
      </p:sp>
      <p:sp>
        <p:nvSpPr>
          <p:cNvPr id="3" name="Title 2">
            <a:extLst>
              <a:ext uri="{FF2B5EF4-FFF2-40B4-BE49-F238E27FC236}">
                <a16:creationId xmlns:a16="http://schemas.microsoft.com/office/drawing/2014/main" id="{15F4258B-188C-3B13-C6BA-FEB87E45C3F0}"/>
              </a:ext>
            </a:extLst>
          </p:cNvPr>
          <p:cNvSpPr>
            <a:spLocks noGrp="1"/>
          </p:cNvSpPr>
          <p:nvPr>
            <p:ph type="title"/>
          </p:nvPr>
        </p:nvSpPr>
        <p:spPr/>
        <p:txBody>
          <a:bodyPr lIns="0" tIns="45720" rIns="91440" bIns="45720" anchor="b"/>
          <a:lstStyle/>
          <a:p>
            <a:r>
              <a:rPr lang="en-US">
                <a:latin typeface="Arial"/>
                <a:cs typeface="Arial"/>
              </a:rPr>
              <a:t>Recent Water Demand Results</a:t>
            </a:r>
          </a:p>
        </p:txBody>
      </p:sp>
      <p:pic>
        <p:nvPicPr>
          <p:cNvPr id="5" name="Picture 4">
            <a:extLst>
              <a:ext uri="{FF2B5EF4-FFF2-40B4-BE49-F238E27FC236}">
                <a16:creationId xmlns:a16="http://schemas.microsoft.com/office/drawing/2014/main" id="{C02780F0-0E20-0907-55DC-BC69E51B1201}"/>
              </a:ext>
            </a:extLst>
          </p:cNvPr>
          <p:cNvPicPr>
            <a:picLocks noChangeAspect="1"/>
          </p:cNvPicPr>
          <p:nvPr/>
        </p:nvPicPr>
        <p:blipFill>
          <a:blip r:embed="rId2"/>
          <a:stretch>
            <a:fillRect/>
          </a:stretch>
        </p:blipFill>
        <p:spPr>
          <a:xfrm>
            <a:off x="3384884" y="1596190"/>
            <a:ext cx="7491664" cy="6400800"/>
          </a:xfrm>
          <a:prstGeom prst="rect">
            <a:avLst/>
          </a:prstGeom>
        </p:spPr>
      </p:pic>
      <p:sp>
        <p:nvSpPr>
          <p:cNvPr id="6" name="TextBox 5">
            <a:extLst>
              <a:ext uri="{FF2B5EF4-FFF2-40B4-BE49-F238E27FC236}">
                <a16:creationId xmlns:a16="http://schemas.microsoft.com/office/drawing/2014/main" id="{696E2AC9-A0B4-0A81-1F84-8E4BCD9142AB}"/>
              </a:ext>
            </a:extLst>
          </p:cNvPr>
          <p:cNvSpPr txBox="1"/>
          <p:nvPr/>
        </p:nvSpPr>
        <p:spPr>
          <a:xfrm>
            <a:off x="11463688" y="6800247"/>
            <a:ext cx="2717532" cy="755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cs typeface="Arial"/>
              </a:rPr>
              <a:t>Graham et al., 2023,</a:t>
            </a:r>
            <a:br>
              <a:rPr lang="en-US" sz="2150" dirty="0">
                <a:cs typeface="Arial"/>
              </a:rPr>
            </a:br>
            <a:r>
              <a:rPr lang="en-US" sz="2150" i="1" dirty="0">
                <a:cs typeface="Arial"/>
              </a:rPr>
              <a:t>One Earth</a:t>
            </a:r>
            <a:endParaRPr lang="en-US" dirty="0"/>
          </a:p>
        </p:txBody>
      </p:sp>
    </p:spTree>
    <p:extLst>
      <p:ext uri="{BB962C8B-B14F-4D97-AF65-F5344CB8AC3E}">
        <p14:creationId xmlns:p14="http://schemas.microsoft.com/office/powerpoint/2010/main" val="198911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B4A80B-D170-C250-7EF7-ECAE93A38BE1}"/>
              </a:ext>
            </a:extLst>
          </p:cNvPr>
          <p:cNvSpPr>
            <a:spLocks noGrp="1"/>
          </p:cNvSpPr>
          <p:nvPr>
            <p:ph type="sldNum" sz="quarter" idx="12"/>
          </p:nvPr>
        </p:nvSpPr>
        <p:spPr/>
        <p:txBody>
          <a:bodyPr/>
          <a:lstStyle/>
          <a:p>
            <a:fld id="{FE7A4BB3-E848-5A44-82DF-322201952CD8}" type="slidenum">
              <a:rPr lang="en-US" smtClean="0"/>
              <a:pPr/>
              <a:t>58</a:t>
            </a:fld>
            <a:endParaRPr lang="en-US" dirty="0"/>
          </a:p>
        </p:txBody>
      </p:sp>
      <p:sp>
        <p:nvSpPr>
          <p:cNvPr id="3" name="Title 2">
            <a:extLst>
              <a:ext uri="{FF2B5EF4-FFF2-40B4-BE49-F238E27FC236}">
                <a16:creationId xmlns:a16="http://schemas.microsoft.com/office/drawing/2014/main" id="{BD9A5BF4-E833-5C5E-2E01-F66F700472D5}"/>
              </a:ext>
            </a:extLst>
          </p:cNvPr>
          <p:cNvSpPr>
            <a:spLocks noGrp="1"/>
          </p:cNvSpPr>
          <p:nvPr>
            <p:ph type="title"/>
          </p:nvPr>
        </p:nvSpPr>
        <p:spPr/>
        <p:txBody>
          <a:bodyPr lIns="0" tIns="45720" rIns="91440" bIns="45720" anchor="b"/>
          <a:lstStyle/>
          <a:p>
            <a:r>
              <a:rPr lang="en-US">
                <a:latin typeface="Arial"/>
                <a:cs typeface="Arial"/>
              </a:rPr>
              <a:t>Recent Water Demand Results</a:t>
            </a:r>
            <a:endParaRPr lang="en-US">
              <a:solidFill>
                <a:srgbClr val="D77600"/>
              </a:solidFill>
              <a:latin typeface="Arial"/>
              <a:cs typeface="Arial"/>
            </a:endParaRPr>
          </a:p>
        </p:txBody>
      </p:sp>
      <p:pic>
        <p:nvPicPr>
          <p:cNvPr id="5" name="Picture 4">
            <a:extLst>
              <a:ext uri="{FF2B5EF4-FFF2-40B4-BE49-F238E27FC236}">
                <a16:creationId xmlns:a16="http://schemas.microsoft.com/office/drawing/2014/main" id="{EDB9BF94-4B65-1A2C-3EA8-4AEB82A9CD43}"/>
              </a:ext>
            </a:extLst>
          </p:cNvPr>
          <p:cNvPicPr>
            <a:picLocks noChangeAspect="1"/>
          </p:cNvPicPr>
          <p:nvPr/>
        </p:nvPicPr>
        <p:blipFill>
          <a:blip r:embed="rId2"/>
          <a:stretch>
            <a:fillRect/>
          </a:stretch>
        </p:blipFill>
        <p:spPr>
          <a:xfrm>
            <a:off x="2940217" y="1728035"/>
            <a:ext cx="10113545" cy="6265445"/>
          </a:xfrm>
          <a:prstGeom prst="rect">
            <a:avLst/>
          </a:prstGeom>
        </p:spPr>
      </p:pic>
      <p:sp>
        <p:nvSpPr>
          <p:cNvPr id="7" name="TextBox 6">
            <a:extLst>
              <a:ext uri="{FF2B5EF4-FFF2-40B4-BE49-F238E27FC236}">
                <a16:creationId xmlns:a16="http://schemas.microsoft.com/office/drawing/2014/main" id="{E9147C6E-C1D1-3438-179D-A6C580FC9F40}"/>
              </a:ext>
            </a:extLst>
          </p:cNvPr>
          <p:cNvSpPr txBox="1"/>
          <p:nvPr/>
        </p:nvSpPr>
        <p:spPr>
          <a:xfrm>
            <a:off x="940067" y="7016815"/>
            <a:ext cx="2717532" cy="755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cs typeface="Arial"/>
              </a:rPr>
              <a:t>Niazi et al., 2024,</a:t>
            </a:r>
            <a:br>
              <a:rPr lang="en-US" sz="2150" dirty="0">
                <a:cs typeface="Arial"/>
              </a:rPr>
            </a:br>
            <a:r>
              <a:rPr lang="en-US" sz="2150" i="1" dirty="0">
                <a:cs typeface="Arial"/>
              </a:rPr>
              <a:t>Nat. Sus.</a:t>
            </a:r>
            <a:endParaRPr lang="en-US" dirty="0"/>
          </a:p>
        </p:txBody>
      </p:sp>
    </p:spTree>
    <p:extLst>
      <p:ext uri="{BB962C8B-B14F-4D97-AF65-F5344CB8AC3E}">
        <p14:creationId xmlns:p14="http://schemas.microsoft.com/office/powerpoint/2010/main" val="259228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565CF-6258-40F2-BD27-F6DCB1548D07}"/>
              </a:ext>
            </a:extLst>
          </p:cNvPr>
          <p:cNvSpPr>
            <a:spLocks noGrp="1"/>
          </p:cNvSpPr>
          <p:nvPr>
            <p:ph type="ctrTitle"/>
          </p:nvPr>
        </p:nvSpPr>
        <p:spPr/>
        <p:txBody>
          <a:bodyPr/>
          <a:lstStyle/>
          <a:p>
            <a:r>
              <a:rPr lang="en-US" dirty="0"/>
              <a:t>The End</a:t>
            </a:r>
          </a:p>
        </p:txBody>
      </p:sp>
      <p:sp>
        <p:nvSpPr>
          <p:cNvPr id="2" name="Slide Number Placeholder 1">
            <a:extLst>
              <a:ext uri="{FF2B5EF4-FFF2-40B4-BE49-F238E27FC236}">
                <a16:creationId xmlns:a16="http://schemas.microsoft.com/office/drawing/2014/main" id="{2CB41775-8F25-4973-B822-01AB426DA59C}"/>
              </a:ext>
            </a:extLst>
          </p:cNvPr>
          <p:cNvSpPr>
            <a:spLocks noGrp="1"/>
          </p:cNvSpPr>
          <p:nvPr>
            <p:ph type="sldNum" sz="quarter" idx="4294967295"/>
          </p:nvPr>
        </p:nvSpPr>
        <p:spPr>
          <a:xfrm>
            <a:off x="14176375" y="7772400"/>
            <a:ext cx="454025" cy="457200"/>
          </a:xfrm>
          <a:prstGeom prst="rect">
            <a:avLst/>
          </a:prstGeom>
        </p:spPr>
        <p:txBody>
          <a:bodyPr/>
          <a:lstStyle/>
          <a:p>
            <a:fld id="{FE7A4BB3-E848-5A44-82DF-322201952CD8}" type="slidenum">
              <a:rPr lang="en-US" smtClean="0"/>
              <a:pPr/>
              <a:t>59</a:t>
            </a:fld>
            <a:endParaRPr lang="en-US" dirty="0"/>
          </a:p>
        </p:txBody>
      </p:sp>
    </p:spTree>
    <p:extLst>
      <p:ext uri="{BB962C8B-B14F-4D97-AF65-F5344CB8AC3E}">
        <p14:creationId xmlns:p14="http://schemas.microsoft.com/office/powerpoint/2010/main" val="1267228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929270" y="270934"/>
            <a:ext cx="11243930" cy="940646"/>
          </a:xfrm>
        </p:spPr>
        <p:txBody>
          <a:bodyPr/>
          <a:lstStyle/>
          <a:p>
            <a:r>
              <a:rPr lang="en-US" dirty="0"/>
              <a:t>Logit Choice Mechanism for Economic Decisions </a:t>
            </a:r>
          </a:p>
        </p:txBody>
      </p:sp>
      <p:sp>
        <p:nvSpPr>
          <p:cNvPr id="24580" name="Rectangle 3"/>
          <p:cNvSpPr>
            <a:spLocks noGrp="1" noChangeArrowheads="1"/>
          </p:cNvSpPr>
          <p:nvPr>
            <p:ph sz="quarter" idx="20"/>
          </p:nvPr>
        </p:nvSpPr>
        <p:spPr>
          <a:xfrm>
            <a:off x="7315200" y="1759687"/>
            <a:ext cx="6682563" cy="5715000"/>
          </a:xfrm>
          <a:prstGeom prst="rect">
            <a:avLst/>
          </a:prstGeom>
        </p:spPr>
        <p:txBody>
          <a:bodyPr/>
          <a:lstStyle/>
          <a:p>
            <a:r>
              <a:rPr lang="en-US" sz="2400" dirty="0">
                <a:solidFill>
                  <a:schemeClr val="tx1">
                    <a:lumMod val="50000"/>
                  </a:schemeClr>
                </a:solidFill>
                <a:latin typeface="Calibri" panose="020F0502020204030204" pitchFamily="34" charset="0"/>
                <a:cs typeface="Calibri" panose="020F0502020204030204" pitchFamily="34" charset="0"/>
              </a:rPr>
              <a:t>Logit approach assumes a distribution of realized costs/profits due to heterogeneous conditions.</a:t>
            </a:r>
          </a:p>
          <a:p>
            <a:endParaRPr lang="en-US" sz="2400" dirty="0">
              <a:solidFill>
                <a:schemeClr val="tx1">
                  <a:lumMod val="50000"/>
                </a:schemeClr>
              </a:solidFill>
              <a:latin typeface="Calibri" panose="020F0502020204030204" pitchFamily="34" charset="0"/>
              <a:cs typeface="Calibri" panose="020F0502020204030204" pitchFamily="34" charset="0"/>
            </a:endParaRPr>
          </a:p>
          <a:p>
            <a:r>
              <a:rPr lang="en-US" sz="2400" dirty="0">
                <a:solidFill>
                  <a:schemeClr val="tx1">
                    <a:lumMod val="50000"/>
                  </a:schemeClr>
                </a:solidFill>
                <a:latin typeface="Calibri" panose="020F0502020204030204" pitchFamily="34" charset="0"/>
                <a:cs typeface="Calibri" panose="020F0502020204030204" pitchFamily="34" charset="0"/>
              </a:rPr>
              <a:t>Market share based on probability that a technology has the least cost.</a:t>
            </a:r>
            <a:endParaRPr lang="en-US" sz="2000" dirty="0">
              <a:solidFill>
                <a:schemeClr val="tx1">
                  <a:lumMod val="50000"/>
                </a:schemeClr>
              </a:solidFill>
              <a:latin typeface="Calibri" panose="020F0502020204030204" pitchFamily="34" charset="0"/>
              <a:cs typeface="Calibri" panose="020F0502020204030204" pitchFamily="34" charset="0"/>
            </a:endParaRPr>
          </a:p>
          <a:p>
            <a:pPr lvl="1"/>
            <a:r>
              <a:rPr lang="en-US" sz="2160" dirty="0">
                <a:solidFill>
                  <a:schemeClr val="tx1">
                    <a:lumMod val="50000"/>
                  </a:schemeClr>
                </a:solidFill>
                <a:latin typeface="Calibri" panose="020F0502020204030204" pitchFamily="34" charset="0"/>
                <a:cs typeface="Calibri" panose="020F0502020204030204" pitchFamily="34" charset="0"/>
              </a:rPr>
              <a:t>Non-linear technology competition</a:t>
            </a:r>
            <a:endParaRPr lang="en-US" sz="2400" dirty="0">
              <a:solidFill>
                <a:schemeClr val="tx1">
                  <a:lumMod val="50000"/>
                </a:schemeClr>
              </a:solidFill>
              <a:latin typeface="Calibri" panose="020F0502020204030204" pitchFamily="34" charset="0"/>
              <a:cs typeface="Calibri" panose="020F0502020204030204" pitchFamily="34" charset="0"/>
            </a:endParaRPr>
          </a:p>
          <a:p>
            <a:pPr lvl="1"/>
            <a:r>
              <a:rPr lang="en-US" sz="2000" dirty="0">
                <a:solidFill>
                  <a:schemeClr val="tx1">
                    <a:lumMod val="50000"/>
                  </a:schemeClr>
                </a:solidFill>
                <a:latin typeface="Calibri" panose="020F0502020204030204" pitchFamily="34" charset="0"/>
                <a:cs typeface="Calibri" panose="020F0502020204030204" pitchFamily="34" charset="0"/>
              </a:rPr>
              <a:t>Historical calibration influences future competition through the “share-weight” (</a:t>
            </a:r>
            <a:r>
              <a:rPr lang="el-GR" sz="2000" i="1" dirty="0">
                <a:solidFill>
                  <a:schemeClr val="tx1">
                    <a:lumMod val="50000"/>
                  </a:schemeClr>
                </a:solidFill>
                <a:latin typeface="Calibri" panose="020F0502020204030204" pitchFamily="34" charset="0"/>
                <a:cs typeface="Calibri" panose="020F0502020204030204" pitchFamily="34" charset="0"/>
              </a:rPr>
              <a:t>α</a:t>
            </a:r>
            <a:r>
              <a:rPr lang="en-US" sz="2000" dirty="0">
                <a:solidFill>
                  <a:schemeClr val="tx1">
                    <a:lumMod val="50000"/>
                  </a:schemeClr>
                </a:solidFill>
                <a:latin typeface="Calibri" panose="020F0502020204030204" pitchFamily="34" charset="0"/>
                <a:cs typeface="Calibri" panose="020F0502020204030204" pitchFamily="34" charset="0"/>
              </a:rPr>
              <a:t>)</a:t>
            </a:r>
          </a:p>
          <a:p>
            <a:pPr lvl="1"/>
            <a:r>
              <a:rPr lang="en-US" sz="2000" dirty="0">
                <a:solidFill>
                  <a:schemeClr val="tx1">
                    <a:lumMod val="50000"/>
                  </a:schemeClr>
                </a:solidFill>
                <a:latin typeface="Calibri" panose="020F0502020204030204" pitchFamily="34" charset="0"/>
                <a:cs typeface="Calibri" panose="020F0502020204030204" pitchFamily="34" charset="0"/>
              </a:rPr>
              <a:t>Exponent reflects a non-constant elasticity term</a:t>
            </a:r>
          </a:p>
          <a:p>
            <a:endParaRPr lang="en-US" sz="2400" dirty="0">
              <a:solidFill>
                <a:schemeClr val="tx1">
                  <a:lumMod val="50000"/>
                </a:schemeClr>
              </a:solidFill>
              <a:latin typeface="Calibri" panose="020F0502020204030204" pitchFamily="34" charset="0"/>
              <a:cs typeface="Calibri" panose="020F0502020204030204" pitchFamily="34" charset="0"/>
            </a:endParaRPr>
          </a:p>
          <a:p>
            <a:r>
              <a:rPr lang="en-US" sz="2400" dirty="0">
                <a:solidFill>
                  <a:schemeClr val="tx1">
                    <a:lumMod val="50000"/>
                  </a:schemeClr>
                </a:solidFill>
                <a:latin typeface="Calibri" panose="020F0502020204030204" pitchFamily="34" charset="0"/>
                <a:cs typeface="Calibri" panose="020F0502020204030204" pitchFamily="34" charset="0"/>
              </a:rPr>
              <a:t>In general, GCAM production functions, supplies and demands, and markets are non-linear.</a:t>
            </a:r>
          </a:p>
          <a:p>
            <a:pPr lvl="1"/>
            <a:r>
              <a:rPr lang="en-US" sz="2000" dirty="0">
                <a:solidFill>
                  <a:schemeClr val="tx1">
                    <a:lumMod val="50000"/>
                  </a:schemeClr>
                </a:solidFill>
                <a:latin typeface="Calibri" panose="020F0502020204030204" pitchFamily="34" charset="0"/>
                <a:cs typeface="Calibri" panose="020F0502020204030204" pitchFamily="34" charset="0"/>
              </a:rPr>
              <a:t>Increasing marginal costs.</a:t>
            </a:r>
          </a:p>
          <a:p>
            <a:pPr lvl="1"/>
            <a:r>
              <a:rPr lang="en-US" sz="2000" dirty="0">
                <a:solidFill>
                  <a:schemeClr val="tx1">
                    <a:lumMod val="50000"/>
                  </a:schemeClr>
                </a:solidFill>
                <a:latin typeface="Calibri" panose="020F0502020204030204" pitchFamily="34" charset="0"/>
                <a:cs typeface="Calibri" panose="020F0502020204030204" pitchFamily="34" charset="0"/>
              </a:rPr>
              <a:t>Diminishing returns to scale.</a:t>
            </a:r>
          </a:p>
          <a:p>
            <a:pPr lvl="1"/>
            <a:r>
              <a:rPr lang="en-US" sz="2000" dirty="0">
                <a:solidFill>
                  <a:schemeClr val="tx1">
                    <a:lumMod val="50000"/>
                  </a:schemeClr>
                </a:solidFill>
                <a:latin typeface="Calibri" panose="020F0502020204030204" pitchFamily="34" charset="0"/>
                <a:cs typeface="Calibri" panose="020F0502020204030204" pitchFamily="34" charset="0"/>
              </a:rPr>
              <a:t>Linear constraints are not needed to bound solution.</a:t>
            </a:r>
          </a:p>
          <a:p>
            <a:endParaRPr lang="en-US" sz="2400" dirty="0">
              <a:solidFill>
                <a:schemeClr val="tx1">
                  <a:lumMod val="50000"/>
                </a:schemeClr>
              </a:solidFill>
              <a:latin typeface="Calibri" panose="020F0502020204030204" pitchFamily="34" charset="0"/>
              <a:cs typeface="Calibri" panose="020F0502020204030204" pitchFamily="34" charset="0"/>
            </a:endParaRPr>
          </a:p>
        </p:txBody>
      </p:sp>
      <p:sp>
        <p:nvSpPr>
          <p:cNvPr id="24581" name="Footer Placeholder 4"/>
          <p:cNvSpPr txBox="1">
            <a:spLocks noGrp="1"/>
          </p:cNvSpPr>
          <p:nvPr/>
        </p:nvSpPr>
        <p:spPr bwMode="auto">
          <a:xfrm>
            <a:off x="12024360" y="7787640"/>
            <a:ext cx="731520" cy="27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tabLst>
                <a:tab pos="457200" algn="l"/>
                <a:tab pos="800100" algn="l"/>
                <a:tab pos="1257300" algn="l"/>
              </a:tabLst>
              <a:defRPr>
                <a:solidFill>
                  <a:schemeClr val="tx1"/>
                </a:solidFill>
                <a:latin typeface="Arial" charset="0"/>
                <a:ea typeface="ＭＳ Ｐゴシック" charset="0"/>
              </a:defRPr>
            </a:lvl1pPr>
            <a:lvl2pPr marL="742950" indent="-285750" eaLnBrk="0" hangingPunct="0">
              <a:tabLst>
                <a:tab pos="457200" algn="l"/>
                <a:tab pos="800100" algn="l"/>
                <a:tab pos="1257300" algn="l"/>
              </a:tabLst>
              <a:defRPr>
                <a:solidFill>
                  <a:schemeClr val="tx1"/>
                </a:solidFill>
                <a:latin typeface="Arial" charset="0"/>
                <a:ea typeface="ＭＳ Ｐゴシック" charset="0"/>
              </a:defRPr>
            </a:lvl2pPr>
            <a:lvl3pPr marL="1143000" indent="-228600" eaLnBrk="0" hangingPunct="0">
              <a:tabLst>
                <a:tab pos="457200" algn="l"/>
                <a:tab pos="800100" algn="l"/>
                <a:tab pos="1257300" algn="l"/>
              </a:tabLst>
              <a:defRPr>
                <a:solidFill>
                  <a:schemeClr val="tx1"/>
                </a:solidFill>
                <a:latin typeface="Arial" charset="0"/>
                <a:ea typeface="ＭＳ Ｐゴシック" charset="0"/>
              </a:defRPr>
            </a:lvl3pPr>
            <a:lvl4pPr marL="1600200" indent="-228600" eaLnBrk="0" hangingPunct="0">
              <a:tabLst>
                <a:tab pos="457200" algn="l"/>
                <a:tab pos="800100" algn="l"/>
                <a:tab pos="1257300" algn="l"/>
              </a:tabLst>
              <a:defRPr>
                <a:solidFill>
                  <a:schemeClr val="tx1"/>
                </a:solidFill>
                <a:latin typeface="Arial" charset="0"/>
                <a:ea typeface="ＭＳ Ｐゴシック" charset="0"/>
              </a:defRPr>
            </a:lvl4pPr>
            <a:lvl5pPr marL="2057400" indent="-228600" eaLnBrk="0" hangingPunct="0">
              <a:tabLst>
                <a:tab pos="457200" algn="l"/>
                <a:tab pos="800100" algn="l"/>
                <a:tab pos="1257300"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457200" algn="l"/>
                <a:tab pos="800100" algn="l"/>
                <a:tab pos="1257300"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457200" algn="l"/>
                <a:tab pos="800100" algn="l"/>
                <a:tab pos="1257300"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457200" algn="l"/>
                <a:tab pos="800100" algn="l"/>
                <a:tab pos="1257300"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457200" algn="l"/>
                <a:tab pos="800100" algn="l"/>
                <a:tab pos="1257300" algn="l"/>
              </a:tabLst>
              <a:defRPr>
                <a:solidFill>
                  <a:schemeClr val="tx1"/>
                </a:solidFill>
                <a:latin typeface="Arial" charset="0"/>
                <a:ea typeface="ＭＳ Ｐゴシック" charset="0"/>
              </a:defRPr>
            </a:lvl9pPr>
          </a:lstStyle>
          <a:p>
            <a:pPr eaLnBrk="1" hangingPunct="1"/>
            <a:fld id="{B3A43AB6-8B4A-A449-A2FA-A1BA2EBC63CD}" type="slidenum">
              <a:rPr lang="en-US" sz="1080">
                <a:solidFill>
                  <a:srgbClr val="777777"/>
                </a:solidFill>
              </a:rPr>
              <a:pPr eaLnBrk="1" hangingPunct="1"/>
              <a:t>6</a:t>
            </a:fld>
            <a:r>
              <a:rPr lang="en-US" sz="1080">
                <a:solidFill>
                  <a:srgbClr val="777777"/>
                </a:solidFill>
                <a:latin typeface="Times New Roman" charset="0"/>
              </a:rPr>
              <a:t> </a:t>
            </a:r>
          </a:p>
        </p:txBody>
      </p:sp>
      <p:pic>
        <p:nvPicPr>
          <p:cNvPr id="24582"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86187" y="1611532"/>
            <a:ext cx="5462190" cy="61608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 name="Object 2"/>
          <p:cNvGraphicFramePr>
            <a:graphicFrameLocks noChangeAspect="1"/>
          </p:cNvGraphicFramePr>
          <p:nvPr>
            <p:extLst>
              <p:ext uri="{D42A27DB-BD31-4B8C-83A1-F6EECF244321}">
                <p14:modId xmlns:p14="http://schemas.microsoft.com/office/powerpoint/2010/main" val="1679869973"/>
              </p:ext>
            </p:extLst>
          </p:nvPr>
        </p:nvGraphicFramePr>
        <p:xfrm>
          <a:off x="5125293" y="5569511"/>
          <a:ext cx="1823084" cy="1287780"/>
        </p:xfrm>
        <a:graphic>
          <a:graphicData uri="http://schemas.openxmlformats.org/presentationml/2006/ole">
            <mc:AlternateContent xmlns:mc="http://schemas.openxmlformats.org/markup-compatibility/2006">
              <mc:Choice xmlns:v="urn:schemas-microsoft-com:vml" Requires="v">
                <p:oleObj name="Equation" r:id="rId3" imgW="863280" imgH="609480" progId="Equation.3">
                  <p:embed/>
                </p:oleObj>
              </mc:Choice>
              <mc:Fallback>
                <p:oleObj name="Equation" r:id="rId3" imgW="863280" imgH="609480" progId="Equation.3">
                  <p:embed/>
                  <p:pic>
                    <p:nvPicPr>
                      <p:cNvPr id="1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293" y="5569511"/>
                        <a:ext cx="1823084" cy="12877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1850094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DC016-FBC3-8B8B-7ACB-70ED55B3B255}"/>
              </a:ext>
            </a:extLst>
          </p:cNvPr>
          <p:cNvSpPr>
            <a:spLocks noGrp="1"/>
          </p:cNvSpPr>
          <p:nvPr>
            <p:ph type="sldNum" sz="quarter" idx="12"/>
          </p:nvPr>
        </p:nvSpPr>
        <p:spPr/>
        <p:txBody>
          <a:bodyPr/>
          <a:lstStyle/>
          <a:p>
            <a:fld id="{FE7A4BB3-E848-5A44-82DF-322201952CD8}" type="slidenum">
              <a:rPr lang="en-US" smtClean="0"/>
              <a:pPr/>
              <a:t>60</a:t>
            </a:fld>
            <a:endParaRPr lang="en-US" dirty="0"/>
          </a:p>
        </p:txBody>
      </p:sp>
      <p:sp>
        <p:nvSpPr>
          <p:cNvPr id="3" name="Title 2">
            <a:extLst>
              <a:ext uri="{FF2B5EF4-FFF2-40B4-BE49-F238E27FC236}">
                <a16:creationId xmlns:a16="http://schemas.microsoft.com/office/drawing/2014/main" id="{A868DE75-C5B3-3C23-96DD-C591345CC8CE}"/>
              </a:ext>
            </a:extLst>
          </p:cNvPr>
          <p:cNvSpPr>
            <a:spLocks noGrp="1"/>
          </p:cNvSpPr>
          <p:nvPr>
            <p:ph type="title"/>
          </p:nvPr>
        </p:nvSpPr>
        <p:spPr/>
        <p:txBody>
          <a:bodyPr/>
          <a:lstStyle/>
          <a:p>
            <a:r>
              <a:rPr lang="en-US" dirty="0"/>
              <a:t>GCAM results from Reference, RCP 2.6. RCP 1.9: Transportation final energy</a:t>
            </a:r>
          </a:p>
        </p:txBody>
      </p:sp>
      <p:pic>
        <p:nvPicPr>
          <p:cNvPr id="4" name="Picture 3" descr="Chart, bar chart&#10;&#10;Description automatically generated">
            <a:extLst>
              <a:ext uri="{FF2B5EF4-FFF2-40B4-BE49-F238E27FC236}">
                <a16:creationId xmlns:a16="http://schemas.microsoft.com/office/drawing/2014/main" id="{1454D742-DB0A-BA0A-1E4C-BA8B8AA49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81" y="2413386"/>
            <a:ext cx="13617279" cy="4863313"/>
          </a:xfrm>
          <a:prstGeom prst="rect">
            <a:avLst/>
          </a:prstGeom>
        </p:spPr>
      </p:pic>
    </p:spTree>
    <p:extLst>
      <p:ext uri="{BB962C8B-B14F-4D97-AF65-F5344CB8AC3E}">
        <p14:creationId xmlns:p14="http://schemas.microsoft.com/office/powerpoint/2010/main" val="269486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DC016-FBC3-8B8B-7ACB-70ED55B3B255}"/>
              </a:ext>
            </a:extLst>
          </p:cNvPr>
          <p:cNvSpPr>
            <a:spLocks noGrp="1"/>
          </p:cNvSpPr>
          <p:nvPr>
            <p:ph type="sldNum" sz="quarter" idx="12"/>
          </p:nvPr>
        </p:nvSpPr>
        <p:spPr/>
        <p:txBody>
          <a:bodyPr/>
          <a:lstStyle/>
          <a:p>
            <a:fld id="{FE7A4BB3-E848-5A44-82DF-322201952CD8}" type="slidenum">
              <a:rPr lang="en-US" smtClean="0"/>
              <a:pPr/>
              <a:t>61</a:t>
            </a:fld>
            <a:endParaRPr lang="en-US" dirty="0"/>
          </a:p>
        </p:txBody>
      </p:sp>
      <p:sp>
        <p:nvSpPr>
          <p:cNvPr id="3" name="Title 2">
            <a:extLst>
              <a:ext uri="{FF2B5EF4-FFF2-40B4-BE49-F238E27FC236}">
                <a16:creationId xmlns:a16="http://schemas.microsoft.com/office/drawing/2014/main" id="{A868DE75-C5B3-3C23-96DD-C591345CC8CE}"/>
              </a:ext>
            </a:extLst>
          </p:cNvPr>
          <p:cNvSpPr>
            <a:spLocks noGrp="1"/>
          </p:cNvSpPr>
          <p:nvPr>
            <p:ph type="title"/>
          </p:nvPr>
        </p:nvSpPr>
        <p:spPr/>
        <p:txBody>
          <a:bodyPr/>
          <a:lstStyle/>
          <a:p>
            <a:r>
              <a:rPr lang="en-US" dirty="0"/>
              <a:t>GCAM results from Reference, RCP 2.6. RCP 1.9: Buildings final energy</a:t>
            </a:r>
          </a:p>
        </p:txBody>
      </p:sp>
      <p:pic>
        <p:nvPicPr>
          <p:cNvPr id="4" name="Picture 3" descr="Chart, bar chart&#10;&#10;Description automatically generated">
            <a:extLst>
              <a:ext uri="{FF2B5EF4-FFF2-40B4-BE49-F238E27FC236}">
                <a16:creationId xmlns:a16="http://schemas.microsoft.com/office/drawing/2014/main" id="{738FFBD4-8778-AE82-0197-12B4D2C93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2095929"/>
            <a:ext cx="13716001" cy="4898571"/>
          </a:xfrm>
          <a:prstGeom prst="rect">
            <a:avLst/>
          </a:prstGeom>
        </p:spPr>
      </p:pic>
    </p:spTree>
    <p:extLst>
      <p:ext uri="{BB962C8B-B14F-4D97-AF65-F5344CB8AC3E}">
        <p14:creationId xmlns:p14="http://schemas.microsoft.com/office/powerpoint/2010/main" val="122972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A294FE-4673-344A-8670-E8CF002CC074}"/>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7" name="Title 6">
            <a:extLst>
              <a:ext uri="{FF2B5EF4-FFF2-40B4-BE49-F238E27FC236}">
                <a16:creationId xmlns:a16="http://schemas.microsoft.com/office/drawing/2014/main" id="{4129BE42-C42A-904C-8F16-93E655CA903B}"/>
              </a:ext>
            </a:extLst>
          </p:cNvPr>
          <p:cNvSpPr>
            <a:spLocks noGrp="1"/>
          </p:cNvSpPr>
          <p:nvPr>
            <p:ph type="title"/>
          </p:nvPr>
        </p:nvSpPr>
        <p:spPr>
          <a:xfrm>
            <a:off x="3429000" y="145430"/>
            <a:ext cx="10744200" cy="1100666"/>
          </a:xfrm>
        </p:spPr>
        <p:txBody>
          <a:bodyPr/>
          <a:lstStyle/>
          <a:p>
            <a:r>
              <a:rPr lang="en-US" dirty="0"/>
              <a:t>Regional Teleconnections and Economic Trade</a:t>
            </a:r>
          </a:p>
        </p:txBody>
      </p:sp>
      <p:sp>
        <p:nvSpPr>
          <p:cNvPr id="8" name="Content Placeholder 7">
            <a:extLst>
              <a:ext uri="{FF2B5EF4-FFF2-40B4-BE49-F238E27FC236}">
                <a16:creationId xmlns:a16="http://schemas.microsoft.com/office/drawing/2014/main" id="{41DE296F-9022-144C-8526-7CCA649FAD00}"/>
              </a:ext>
            </a:extLst>
          </p:cNvPr>
          <p:cNvSpPr>
            <a:spLocks noGrp="1"/>
          </p:cNvSpPr>
          <p:nvPr>
            <p:ph sz="quarter" idx="20"/>
          </p:nvPr>
        </p:nvSpPr>
        <p:spPr>
          <a:xfrm>
            <a:off x="1095152" y="1719250"/>
            <a:ext cx="6604093" cy="6120736"/>
          </a:xfrm>
        </p:spPr>
        <p:txBody>
          <a:bodyPr/>
          <a:lstStyle/>
          <a:p>
            <a:r>
              <a:rPr lang="en-US" dirty="0">
                <a:solidFill>
                  <a:schemeClr val="tx1">
                    <a:lumMod val="50000"/>
                  </a:schemeClr>
                </a:solidFill>
                <a:latin typeface="Calibri" panose="020F0502020204030204" pitchFamily="34" charset="0"/>
                <a:cs typeface="Calibri" panose="020F0502020204030204" pitchFamily="34" charset="0"/>
              </a:rPr>
              <a:t>Trade and teleconnections are key to understanding dynamic impacts and outcomes: globally and in the US.</a:t>
            </a:r>
          </a:p>
          <a:p>
            <a:r>
              <a:rPr lang="en-US" dirty="0">
                <a:solidFill>
                  <a:schemeClr val="tx1">
                    <a:lumMod val="50000"/>
                  </a:schemeClr>
                </a:solidFill>
                <a:latin typeface="Calibri" panose="020F0502020204030204" pitchFamily="34" charset="0"/>
                <a:cs typeface="Calibri" panose="020F0502020204030204" pitchFamily="34" charset="0"/>
              </a:rPr>
              <a:t>Critical to several research areas:</a:t>
            </a:r>
          </a:p>
          <a:p>
            <a:pPr lvl="1"/>
            <a:r>
              <a:rPr lang="en-US" sz="2000" dirty="0">
                <a:solidFill>
                  <a:schemeClr val="tx1">
                    <a:lumMod val="50000"/>
                  </a:schemeClr>
                </a:solidFill>
                <a:latin typeface="Calibri" panose="020F0502020204030204" pitchFamily="34" charset="0"/>
                <a:cs typeface="Calibri" panose="020F0502020204030204" pitchFamily="34" charset="0"/>
              </a:rPr>
              <a:t>Trade in energy and important minerals,</a:t>
            </a:r>
          </a:p>
          <a:p>
            <a:pPr lvl="1"/>
            <a:r>
              <a:rPr lang="en-US" sz="2000" dirty="0">
                <a:solidFill>
                  <a:schemeClr val="tx1">
                    <a:lumMod val="50000"/>
                  </a:schemeClr>
                </a:solidFill>
                <a:latin typeface="Calibri" panose="020F0502020204030204" pitchFamily="34" charset="0"/>
                <a:cs typeface="Calibri" panose="020F0502020204030204" pitchFamily="34" charset="0"/>
              </a:rPr>
              <a:t>Regional energy and food prices/access,</a:t>
            </a:r>
          </a:p>
          <a:p>
            <a:pPr lvl="1"/>
            <a:r>
              <a:rPr lang="en-US" sz="2000" dirty="0">
                <a:solidFill>
                  <a:schemeClr val="tx1">
                    <a:lumMod val="50000"/>
                  </a:schemeClr>
                </a:solidFill>
                <a:latin typeface="Calibri" panose="020F0502020204030204" pitchFamily="34" charset="0"/>
                <a:cs typeface="Calibri" panose="020F0502020204030204" pitchFamily="34" charset="0"/>
              </a:rPr>
              <a:t>Regional resilience/impacts of climate.</a:t>
            </a:r>
          </a:p>
          <a:p>
            <a:r>
              <a:rPr lang="en-US" dirty="0">
                <a:solidFill>
                  <a:schemeClr val="tx1">
                    <a:lumMod val="50000"/>
                  </a:schemeClr>
                </a:solidFill>
                <a:latin typeface="Calibri" panose="020F0502020204030204" pitchFamily="34" charset="0"/>
                <a:cs typeface="Calibri" panose="020F0502020204030204" pitchFamily="34" charset="0"/>
              </a:rPr>
              <a:t>GCAM now has trade capabilities on par with prominent trade models.</a:t>
            </a:r>
          </a:p>
          <a:p>
            <a:endParaRPr lang="en-US" i="1" dirty="0">
              <a:solidFill>
                <a:schemeClr val="tx1">
                  <a:lumMod val="50000"/>
                </a:schemeClr>
              </a:solidFill>
              <a:latin typeface="Calibri" panose="020F0502020204030204" pitchFamily="34" charset="0"/>
              <a:cs typeface="Calibri" panose="020F0502020204030204" pitchFamily="34" charset="0"/>
            </a:endParaRPr>
          </a:p>
          <a:p>
            <a:r>
              <a:rPr lang="en-US" b="1" i="1" dirty="0">
                <a:solidFill>
                  <a:schemeClr val="tx1">
                    <a:lumMod val="50000"/>
                  </a:schemeClr>
                </a:solidFill>
                <a:latin typeface="Calibri" panose="020F0502020204030204" pitchFamily="34" charset="0"/>
                <a:cs typeface="Calibri" panose="020F0502020204030204" pitchFamily="34" charset="0"/>
              </a:rPr>
              <a:t>GCAM can parameterize the full range from simple global trade, detailed bilateral trade, regional trading blocs, to Zero trade.</a:t>
            </a:r>
          </a:p>
          <a:p>
            <a:endParaRPr lang="en-US" sz="2400" dirty="0">
              <a:solidFill>
                <a:schemeClr val="tx1">
                  <a:lumMod val="50000"/>
                </a:schemeClr>
              </a:solidFill>
              <a:latin typeface="Calibri" panose="020F0502020204030204" pitchFamily="34" charset="0"/>
              <a:cs typeface="Calibri" panose="020F0502020204030204" pitchFamily="34" charset="0"/>
            </a:endParaRPr>
          </a:p>
          <a:p>
            <a:endParaRPr lang="en-US" sz="2000" dirty="0">
              <a:solidFill>
                <a:schemeClr val="tx1">
                  <a:lumMod val="50000"/>
                </a:schemeClr>
              </a:solidFill>
              <a:latin typeface="Calibri" panose="020F0502020204030204" pitchFamily="34" charset="0"/>
              <a:cs typeface="Calibri" panose="020F0502020204030204" pitchFamily="34" charset="0"/>
            </a:endParaRPr>
          </a:p>
          <a:p>
            <a:pPr marL="548640" lvl="1" indent="0">
              <a:buNone/>
            </a:pPr>
            <a:endParaRPr lang="en-US" dirty="0">
              <a:solidFill>
                <a:schemeClr val="tx1">
                  <a:lumMod val="50000"/>
                </a:schemeClr>
              </a:solidFill>
              <a:latin typeface="Calibri" panose="020F0502020204030204" pitchFamily="34" charset="0"/>
              <a:cs typeface="Calibri" panose="020F0502020204030204" pitchFamily="34" charset="0"/>
            </a:endParaRPr>
          </a:p>
          <a:p>
            <a:pPr marL="548640" lvl="1" indent="0">
              <a:buNone/>
            </a:pPr>
            <a:endParaRPr lang="en-US" dirty="0">
              <a:solidFill>
                <a:schemeClr val="tx1">
                  <a:lumMod val="50000"/>
                </a:schemeClr>
              </a:solidFill>
              <a:latin typeface="Calibri" panose="020F0502020204030204" pitchFamily="34" charset="0"/>
              <a:cs typeface="Calibri" panose="020F0502020204030204" pitchFamily="34" charset="0"/>
            </a:endParaRPr>
          </a:p>
          <a:p>
            <a:pPr lvl="1"/>
            <a:endParaRPr lang="en-US" dirty="0">
              <a:solidFill>
                <a:schemeClr val="tx1">
                  <a:lumMod val="50000"/>
                </a:schemeClr>
              </a:solidFill>
              <a:latin typeface="Calibri" panose="020F0502020204030204" pitchFamily="34" charset="0"/>
              <a:cs typeface="Calibri" panose="020F0502020204030204" pitchFamily="34" charset="0"/>
            </a:endParaRPr>
          </a:p>
          <a:p>
            <a:endParaRPr lang="en-US" dirty="0">
              <a:solidFill>
                <a:schemeClr val="tx1">
                  <a:lumMod val="5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27CCB82-4892-8FBA-B9A7-CE6CC51AE128}"/>
              </a:ext>
            </a:extLst>
          </p:cNvPr>
          <p:cNvPicPr>
            <a:picLocks noChangeAspect="1"/>
          </p:cNvPicPr>
          <p:nvPr/>
        </p:nvPicPr>
        <p:blipFill>
          <a:blip r:embed="rId2"/>
          <a:stretch>
            <a:fillRect/>
          </a:stretch>
        </p:blipFill>
        <p:spPr>
          <a:xfrm rot="5400000">
            <a:off x="7701574" y="977108"/>
            <a:ext cx="6195899" cy="8018223"/>
          </a:xfrm>
          <a:prstGeom prst="rect">
            <a:avLst/>
          </a:prstGeom>
        </p:spPr>
      </p:pic>
      <p:cxnSp>
        <p:nvCxnSpPr>
          <p:cNvPr id="5" name="Straight Arrow Connector 4">
            <a:extLst>
              <a:ext uri="{FF2B5EF4-FFF2-40B4-BE49-F238E27FC236}">
                <a16:creationId xmlns:a16="http://schemas.microsoft.com/office/drawing/2014/main" id="{30E85817-A722-3105-4081-F1A4A7205D73}"/>
              </a:ext>
            </a:extLst>
          </p:cNvPr>
          <p:cNvCxnSpPr>
            <a:cxnSpLocks/>
          </p:cNvCxnSpPr>
          <p:nvPr/>
        </p:nvCxnSpPr>
        <p:spPr>
          <a:xfrm flipH="1">
            <a:off x="12710745" y="4330668"/>
            <a:ext cx="647015" cy="169684"/>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2D58AB-7CB4-DB09-9005-8D5DC75E2C37}"/>
              </a:ext>
            </a:extLst>
          </p:cNvPr>
          <p:cNvSpPr txBox="1"/>
          <p:nvPr/>
        </p:nvSpPr>
        <p:spPr>
          <a:xfrm>
            <a:off x="13357760" y="3878371"/>
            <a:ext cx="1347844" cy="757130"/>
          </a:xfrm>
          <a:prstGeom prst="rect">
            <a:avLst/>
          </a:prstGeom>
          <a:noFill/>
        </p:spPr>
        <p:txBody>
          <a:bodyPr wrap="square" rtlCol="0">
            <a:spAutoFit/>
          </a:bodyPr>
          <a:lstStyle/>
          <a:p>
            <a:r>
              <a:rPr lang="en-US" dirty="0">
                <a:solidFill>
                  <a:schemeClr val="accent6"/>
                </a:solidFill>
              </a:rPr>
              <a:t>Exports to World</a:t>
            </a:r>
          </a:p>
        </p:txBody>
      </p:sp>
      <p:cxnSp>
        <p:nvCxnSpPr>
          <p:cNvPr id="9" name="Straight Arrow Connector 8">
            <a:extLst>
              <a:ext uri="{FF2B5EF4-FFF2-40B4-BE49-F238E27FC236}">
                <a16:creationId xmlns:a16="http://schemas.microsoft.com/office/drawing/2014/main" id="{C48DFD12-29EA-D47D-2EE2-30EA3B4272B4}"/>
              </a:ext>
            </a:extLst>
          </p:cNvPr>
          <p:cNvCxnSpPr>
            <a:cxnSpLocks/>
          </p:cNvCxnSpPr>
          <p:nvPr/>
        </p:nvCxnSpPr>
        <p:spPr>
          <a:xfrm flipH="1">
            <a:off x="12389594" y="3065495"/>
            <a:ext cx="792824" cy="544765"/>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C231F9D-F23E-5325-31A6-0D141B0B063E}"/>
              </a:ext>
            </a:extLst>
          </p:cNvPr>
          <p:cNvSpPr txBox="1"/>
          <p:nvPr/>
        </p:nvSpPr>
        <p:spPr>
          <a:xfrm>
            <a:off x="13094992" y="2345087"/>
            <a:ext cx="1347844" cy="1089529"/>
          </a:xfrm>
          <a:prstGeom prst="rect">
            <a:avLst/>
          </a:prstGeom>
          <a:noFill/>
        </p:spPr>
        <p:txBody>
          <a:bodyPr wrap="square" rtlCol="0">
            <a:spAutoFit/>
          </a:bodyPr>
          <a:lstStyle/>
          <a:p>
            <a:r>
              <a:rPr lang="en-US" dirty="0">
                <a:solidFill>
                  <a:schemeClr val="accent6"/>
                </a:solidFill>
              </a:rPr>
              <a:t>Imports from World</a:t>
            </a:r>
          </a:p>
        </p:txBody>
      </p:sp>
      <p:sp>
        <p:nvSpPr>
          <p:cNvPr id="11" name="TextBox 10">
            <a:extLst>
              <a:ext uri="{FF2B5EF4-FFF2-40B4-BE49-F238E27FC236}">
                <a16:creationId xmlns:a16="http://schemas.microsoft.com/office/drawing/2014/main" id="{AF5BA4DD-A56A-AFBA-AB05-A5DF5BF8D194}"/>
              </a:ext>
            </a:extLst>
          </p:cNvPr>
          <p:cNvSpPr txBox="1"/>
          <p:nvPr/>
        </p:nvSpPr>
        <p:spPr>
          <a:xfrm>
            <a:off x="10162562" y="7519787"/>
            <a:ext cx="1499958" cy="424732"/>
          </a:xfrm>
          <a:prstGeom prst="rect">
            <a:avLst/>
          </a:prstGeom>
          <a:noFill/>
        </p:spPr>
        <p:txBody>
          <a:bodyPr wrap="square" rtlCol="0">
            <a:spAutoFit/>
          </a:bodyPr>
          <a:lstStyle/>
          <a:p>
            <a:r>
              <a:rPr lang="en-US" dirty="0">
                <a:solidFill>
                  <a:schemeClr val="accent6"/>
                </a:solidFill>
              </a:rPr>
              <a:t>Production</a:t>
            </a:r>
          </a:p>
        </p:txBody>
      </p:sp>
      <p:sp>
        <p:nvSpPr>
          <p:cNvPr id="12" name="TextBox 11">
            <a:extLst>
              <a:ext uri="{FF2B5EF4-FFF2-40B4-BE49-F238E27FC236}">
                <a16:creationId xmlns:a16="http://schemas.microsoft.com/office/drawing/2014/main" id="{06413032-3966-90D0-28CD-B0C4748AE099}"/>
              </a:ext>
            </a:extLst>
          </p:cNvPr>
          <p:cNvSpPr txBox="1"/>
          <p:nvPr/>
        </p:nvSpPr>
        <p:spPr>
          <a:xfrm>
            <a:off x="8417012" y="7281570"/>
            <a:ext cx="1347844" cy="424732"/>
          </a:xfrm>
          <a:prstGeom prst="rect">
            <a:avLst/>
          </a:prstGeom>
          <a:noFill/>
        </p:spPr>
        <p:txBody>
          <a:bodyPr wrap="square" rtlCol="0">
            <a:spAutoFit/>
          </a:bodyPr>
          <a:lstStyle/>
          <a:p>
            <a:r>
              <a:rPr lang="en-US" dirty="0">
                <a:solidFill>
                  <a:schemeClr val="accent6"/>
                </a:solidFill>
              </a:rPr>
              <a:t>Demand</a:t>
            </a:r>
          </a:p>
        </p:txBody>
      </p:sp>
      <p:cxnSp>
        <p:nvCxnSpPr>
          <p:cNvPr id="13" name="Straight Arrow Connector 12">
            <a:extLst>
              <a:ext uri="{FF2B5EF4-FFF2-40B4-BE49-F238E27FC236}">
                <a16:creationId xmlns:a16="http://schemas.microsoft.com/office/drawing/2014/main" id="{0DBC10FD-55FC-AEF3-2970-31C5C500908C}"/>
              </a:ext>
            </a:extLst>
          </p:cNvPr>
          <p:cNvCxnSpPr>
            <a:cxnSpLocks/>
          </p:cNvCxnSpPr>
          <p:nvPr/>
        </p:nvCxnSpPr>
        <p:spPr>
          <a:xfrm flipV="1">
            <a:off x="9644539" y="6944507"/>
            <a:ext cx="419041" cy="383264"/>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455DEE-A362-C0CF-3B4A-CF8E438BD8C3}"/>
              </a:ext>
            </a:extLst>
          </p:cNvPr>
          <p:cNvCxnSpPr>
            <a:cxnSpLocks/>
          </p:cNvCxnSpPr>
          <p:nvPr/>
        </p:nvCxnSpPr>
        <p:spPr>
          <a:xfrm flipV="1">
            <a:off x="10781346" y="7059841"/>
            <a:ext cx="0" cy="434095"/>
          </a:xfrm>
          <a:prstGeom prst="straightConnector1">
            <a:avLst/>
          </a:prstGeom>
          <a:ln w="19050">
            <a:headEnd w="lg" len="lg"/>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4BB3D5D-1490-6E12-3E2F-C305E2C27971}"/>
              </a:ext>
            </a:extLst>
          </p:cNvPr>
          <p:cNvSpPr txBox="1"/>
          <p:nvPr/>
        </p:nvSpPr>
        <p:spPr>
          <a:xfrm>
            <a:off x="8135419" y="1288105"/>
            <a:ext cx="2901756" cy="1200329"/>
          </a:xfrm>
          <a:prstGeom prst="rect">
            <a:avLst/>
          </a:prstGeom>
          <a:noFill/>
        </p:spPr>
        <p:txBody>
          <a:bodyPr wrap="square" rtlCol="0">
            <a:spAutoFit/>
          </a:bodyPr>
          <a:lstStyle/>
          <a:p>
            <a:pPr algn="ctr"/>
            <a:r>
              <a:rPr lang="en-US" sz="2400" b="1" dirty="0">
                <a:latin typeface="Helvetica" pitchFamily="2" charset="0"/>
              </a:rPr>
              <a:t>Wheat in GCAM: Regional Markets with Global Trade</a:t>
            </a:r>
          </a:p>
        </p:txBody>
      </p:sp>
    </p:spTree>
    <p:extLst>
      <p:ext uri="{BB962C8B-B14F-4D97-AF65-F5344CB8AC3E}">
        <p14:creationId xmlns:p14="http://schemas.microsoft.com/office/powerpoint/2010/main" val="3388532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3829" y="270933"/>
            <a:ext cx="11299371" cy="1310979"/>
          </a:xfrm>
        </p:spPr>
        <p:txBody>
          <a:bodyPr anchor="t"/>
          <a:lstStyle/>
          <a:p>
            <a:r>
              <a:rPr lang="en-US" dirty="0"/>
              <a:t>GCAM Results are a function of scenario input assumptions </a:t>
            </a:r>
          </a:p>
        </p:txBody>
      </p:sp>
      <p:sp>
        <p:nvSpPr>
          <p:cNvPr id="26" name="Rectangle 25">
            <a:extLst>
              <a:ext uri="{FF2B5EF4-FFF2-40B4-BE49-F238E27FC236}">
                <a16:creationId xmlns:a16="http://schemas.microsoft.com/office/drawing/2014/main" id="{23EC7FED-9351-734F-ADDC-292424291ABC}"/>
              </a:ext>
            </a:extLst>
          </p:cNvPr>
          <p:cNvSpPr/>
          <p:nvPr/>
        </p:nvSpPr>
        <p:spPr>
          <a:xfrm>
            <a:off x="9131073" y="6573522"/>
            <a:ext cx="3825025" cy="142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
        <p:nvSpPr>
          <p:cNvPr id="27" name="TextBox 26">
            <a:extLst>
              <a:ext uri="{FF2B5EF4-FFF2-40B4-BE49-F238E27FC236}">
                <a16:creationId xmlns:a16="http://schemas.microsoft.com/office/drawing/2014/main" id="{ABF872B9-4349-9445-895F-667A40ADEC01}"/>
              </a:ext>
            </a:extLst>
          </p:cNvPr>
          <p:cNvSpPr txBox="1"/>
          <p:nvPr/>
        </p:nvSpPr>
        <p:spPr>
          <a:xfrm>
            <a:off x="1998592" y="2778263"/>
            <a:ext cx="2990301" cy="978729"/>
          </a:xfrm>
          <a:prstGeom prst="rect">
            <a:avLst/>
          </a:prstGeom>
          <a:noFill/>
        </p:spPr>
        <p:txBody>
          <a:bodyPr wrap="square" rtlCol="0">
            <a:spAutoFit/>
          </a:bodyPr>
          <a:lstStyle/>
          <a:p>
            <a:pPr algn="ctr"/>
            <a:r>
              <a:rPr lang="en-US" sz="2880" b="1" dirty="0"/>
              <a:t>Scenario Assumptions</a:t>
            </a:r>
          </a:p>
        </p:txBody>
      </p:sp>
      <p:sp>
        <p:nvSpPr>
          <p:cNvPr id="28" name="Right Arrow 27">
            <a:extLst>
              <a:ext uri="{FF2B5EF4-FFF2-40B4-BE49-F238E27FC236}">
                <a16:creationId xmlns:a16="http://schemas.microsoft.com/office/drawing/2014/main" id="{AF3B7EB5-98DC-834B-9D15-E03B096E32E4}"/>
              </a:ext>
            </a:extLst>
          </p:cNvPr>
          <p:cNvSpPr/>
          <p:nvPr/>
        </p:nvSpPr>
        <p:spPr>
          <a:xfrm>
            <a:off x="9262053" y="4431805"/>
            <a:ext cx="653173" cy="956856"/>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p>
        </p:txBody>
      </p:sp>
      <p:grpSp>
        <p:nvGrpSpPr>
          <p:cNvPr id="29" name="Group 28">
            <a:extLst>
              <a:ext uri="{FF2B5EF4-FFF2-40B4-BE49-F238E27FC236}">
                <a16:creationId xmlns:a16="http://schemas.microsoft.com/office/drawing/2014/main" id="{AB1936CD-5EB0-C644-802B-409ACC0A72E9}"/>
              </a:ext>
            </a:extLst>
          </p:cNvPr>
          <p:cNvGrpSpPr/>
          <p:nvPr/>
        </p:nvGrpSpPr>
        <p:grpSpPr>
          <a:xfrm>
            <a:off x="2142285" y="3732490"/>
            <a:ext cx="2764711" cy="2355487"/>
            <a:chOff x="132488" y="2819376"/>
            <a:chExt cx="2303926" cy="1962906"/>
          </a:xfrm>
        </p:grpSpPr>
        <p:sp>
          <p:nvSpPr>
            <p:cNvPr id="30" name="Can 29">
              <a:extLst>
                <a:ext uri="{FF2B5EF4-FFF2-40B4-BE49-F238E27FC236}">
                  <a16:creationId xmlns:a16="http://schemas.microsoft.com/office/drawing/2014/main" id="{A0A9B95B-DF1D-644E-A39C-1B172528BE3D}"/>
                </a:ext>
              </a:extLst>
            </p:cNvPr>
            <p:cNvSpPr/>
            <p:nvPr/>
          </p:nvSpPr>
          <p:spPr>
            <a:xfrm>
              <a:off x="141493" y="4302091"/>
              <a:ext cx="2294921" cy="480191"/>
            </a:xfrm>
            <a:prstGeom prst="can">
              <a:avLst/>
            </a:prstGeom>
            <a:gradFill>
              <a:gsLst>
                <a:gs pos="0">
                  <a:schemeClr val="accent3">
                    <a:lumMod val="75000"/>
                  </a:schemeClr>
                </a:gs>
                <a:gs pos="100000">
                  <a:schemeClr val="accent3">
                    <a:lumMod val="60000"/>
                    <a:lumOff val="40000"/>
                  </a:schemeClr>
                </a:gs>
              </a:gsLst>
            </a:gra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Policies</a:t>
              </a:r>
            </a:p>
          </p:txBody>
        </p:sp>
        <p:sp>
          <p:nvSpPr>
            <p:cNvPr id="31" name="Can 30">
              <a:extLst>
                <a:ext uri="{FF2B5EF4-FFF2-40B4-BE49-F238E27FC236}">
                  <a16:creationId xmlns:a16="http://schemas.microsoft.com/office/drawing/2014/main" id="{2787F0CB-69FB-3147-A2FE-EDB4A25E5A4B}"/>
                </a:ext>
              </a:extLst>
            </p:cNvPr>
            <p:cNvSpPr/>
            <p:nvPr/>
          </p:nvSpPr>
          <p:spPr>
            <a:xfrm>
              <a:off x="141493" y="3605619"/>
              <a:ext cx="2294921" cy="750277"/>
            </a:xfrm>
            <a:prstGeom prst="can">
              <a:avLst/>
            </a:prstGeom>
            <a:gradFill>
              <a:gsLst>
                <a:gs pos="0">
                  <a:schemeClr val="accent3">
                    <a:lumMod val="75000"/>
                  </a:schemeClr>
                </a:gs>
                <a:gs pos="100000">
                  <a:schemeClr val="accent3">
                    <a:lumMod val="60000"/>
                    <a:lumOff val="40000"/>
                  </a:schemeClr>
                </a:gs>
              </a:gsLst>
            </a:gra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Technology Characteristics</a:t>
              </a:r>
            </a:p>
          </p:txBody>
        </p:sp>
        <p:sp>
          <p:nvSpPr>
            <p:cNvPr id="32" name="Can 31">
              <a:extLst>
                <a:ext uri="{FF2B5EF4-FFF2-40B4-BE49-F238E27FC236}">
                  <a16:creationId xmlns:a16="http://schemas.microsoft.com/office/drawing/2014/main" id="{60DC8755-EDEC-AF4F-9A11-3D723889BF9E}"/>
                </a:ext>
              </a:extLst>
            </p:cNvPr>
            <p:cNvSpPr/>
            <p:nvPr/>
          </p:nvSpPr>
          <p:spPr>
            <a:xfrm>
              <a:off x="141493" y="3238107"/>
              <a:ext cx="2294921" cy="471199"/>
            </a:xfrm>
            <a:prstGeom prst="can">
              <a:avLst/>
            </a:prstGeom>
            <a:gradFill>
              <a:gsLst>
                <a:gs pos="0">
                  <a:schemeClr val="accent3">
                    <a:lumMod val="75000"/>
                  </a:schemeClr>
                </a:gs>
                <a:gs pos="100000">
                  <a:schemeClr val="accent3">
                    <a:lumMod val="60000"/>
                    <a:lumOff val="40000"/>
                  </a:schemeClr>
                </a:gs>
              </a:gsLst>
            </a:gra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Labor Productivity</a:t>
              </a:r>
            </a:p>
          </p:txBody>
        </p:sp>
        <p:sp>
          <p:nvSpPr>
            <p:cNvPr id="33" name="Can 32">
              <a:extLst>
                <a:ext uri="{FF2B5EF4-FFF2-40B4-BE49-F238E27FC236}">
                  <a16:creationId xmlns:a16="http://schemas.microsoft.com/office/drawing/2014/main" id="{4A0399AB-EE6C-AC44-8681-08A59FDDFBE2}"/>
                </a:ext>
              </a:extLst>
            </p:cNvPr>
            <p:cNvSpPr/>
            <p:nvPr/>
          </p:nvSpPr>
          <p:spPr>
            <a:xfrm>
              <a:off x="132488" y="2819376"/>
              <a:ext cx="2294921" cy="471199"/>
            </a:xfrm>
            <a:prstGeom prst="can">
              <a:avLst/>
            </a:prstGeom>
            <a:gradFill>
              <a:gsLst>
                <a:gs pos="0">
                  <a:schemeClr val="accent3">
                    <a:lumMod val="75000"/>
                  </a:schemeClr>
                </a:gs>
                <a:gs pos="100000">
                  <a:schemeClr val="accent3">
                    <a:lumMod val="60000"/>
                    <a:lumOff val="40000"/>
                  </a:schemeClr>
                </a:gs>
              </a:gsLst>
            </a:gra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Population</a:t>
              </a:r>
            </a:p>
          </p:txBody>
        </p:sp>
      </p:grpSp>
      <p:sp>
        <p:nvSpPr>
          <p:cNvPr id="34" name="Cube 33">
            <a:extLst>
              <a:ext uri="{FF2B5EF4-FFF2-40B4-BE49-F238E27FC236}">
                <a16:creationId xmlns:a16="http://schemas.microsoft.com/office/drawing/2014/main" id="{F9C5C359-A3D1-8C42-B0DC-A6074F245B20}"/>
              </a:ext>
            </a:extLst>
          </p:cNvPr>
          <p:cNvSpPr/>
          <p:nvPr/>
        </p:nvSpPr>
        <p:spPr>
          <a:xfrm>
            <a:off x="5703335" y="2950962"/>
            <a:ext cx="3433332" cy="3918542"/>
          </a:xfrm>
          <a:prstGeom prst="cube">
            <a:avLst>
              <a:gd name="adj" fmla="val 9233"/>
            </a:avLst>
          </a:prstGeom>
          <a:gradFill>
            <a:gsLst>
              <a:gs pos="0">
                <a:schemeClr val="bg1">
                  <a:lumMod val="50000"/>
                </a:schemeClr>
              </a:gs>
              <a:gs pos="100000">
                <a:schemeClr val="bg1">
                  <a:lumMod val="75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80" dirty="0"/>
              <a:t>Model Equations, Relationships, and Parameters</a:t>
            </a:r>
          </a:p>
        </p:txBody>
      </p:sp>
      <p:sp>
        <p:nvSpPr>
          <p:cNvPr id="35" name="TextBox 34">
            <a:extLst>
              <a:ext uri="{FF2B5EF4-FFF2-40B4-BE49-F238E27FC236}">
                <a16:creationId xmlns:a16="http://schemas.microsoft.com/office/drawing/2014/main" id="{B1FCB39A-BE01-024F-BBB8-C868CE9EF9DA}"/>
              </a:ext>
            </a:extLst>
          </p:cNvPr>
          <p:cNvSpPr txBox="1"/>
          <p:nvPr/>
        </p:nvSpPr>
        <p:spPr>
          <a:xfrm>
            <a:off x="9616291" y="1355210"/>
            <a:ext cx="3619921" cy="535531"/>
          </a:xfrm>
          <a:prstGeom prst="rect">
            <a:avLst/>
          </a:prstGeom>
          <a:noFill/>
        </p:spPr>
        <p:txBody>
          <a:bodyPr wrap="square" rtlCol="0">
            <a:spAutoFit/>
          </a:bodyPr>
          <a:lstStyle/>
          <a:p>
            <a:pPr algn="ctr"/>
            <a:r>
              <a:rPr lang="en-US" sz="2880" b="1" dirty="0"/>
              <a:t>Modeled Scenario</a:t>
            </a:r>
          </a:p>
        </p:txBody>
      </p:sp>
      <p:grpSp>
        <p:nvGrpSpPr>
          <p:cNvPr id="36" name="Group 35">
            <a:extLst>
              <a:ext uri="{FF2B5EF4-FFF2-40B4-BE49-F238E27FC236}">
                <a16:creationId xmlns:a16="http://schemas.microsoft.com/office/drawing/2014/main" id="{3429F635-18AA-1C40-8660-365B7EAA8799}"/>
              </a:ext>
            </a:extLst>
          </p:cNvPr>
          <p:cNvGrpSpPr/>
          <p:nvPr/>
        </p:nvGrpSpPr>
        <p:grpSpPr>
          <a:xfrm>
            <a:off x="10049300" y="1878305"/>
            <a:ext cx="2753905" cy="6063858"/>
            <a:chOff x="6721667" y="1354071"/>
            <a:chExt cx="2294921" cy="5053215"/>
          </a:xfrm>
        </p:grpSpPr>
        <p:sp>
          <p:nvSpPr>
            <p:cNvPr id="37" name="Can 36">
              <a:extLst>
                <a:ext uri="{FF2B5EF4-FFF2-40B4-BE49-F238E27FC236}">
                  <a16:creationId xmlns:a16="http://schemas.microsoft.com/office/drawing/2014/main" id="{06AE7BF4-8127-954D-B1D3-7D855E3CDC5C}"/>
                </a:ext>
              </a:extLst>
            </p:cNvPr>
            <p:cNvSpPr/>
            <p:nvPr/>
          </p:nvSpPr>
          <p:spPr>
            <a:xfrm>
              <a:off x="6721667" y="5716892"/>
              <a:ext cx="2294921" cy="690394"/>
            </a:xfrm>
            <a:prstGeom prst="can">
              <a:avLst/>
            </a:prstGeom>
            <a:gradFill>
              <a:gsLst>
                <a:gs pos="0">
                  <a:schemeClr val="accent2">
                    <a:lumMod val="75000"/>
                  </a:schemeClr>
                </a:gs>
                <a:gs pos="100000">
                  <a:schemeClr val="accent2">
                    <a:lumMod val="60000"/>
                    <a:lumOff val="40000"/>
                  </a:schemeClr>
                </a:gs>
              </a:gsLst>
            </a:gra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Concentrations and Temperature</a:t>
              </a:r>
            </a:p>
          </p:txBody>
        </p:sp>
        <p:sp>
          <p:nvSpPr>
            <p:cNvPr id="38" name="Can 37">
              <a:extLst>
                <a:ext uri="{FF2B5EF4-FFF2-40B4-BE49-F238E27FC236}">
                  <a16:creationId xmlns:a16="http://schemas.microsoft.com/office/drawing/2014/main" id="{CF0352E5-603B-D542-B811-B3816EF9AE90}"/>
                </a:ext>
              </a:extLst>
            </p:cNvPr>
            <p:cNvSpPr/>
            <p:nvPr/>
          </p:nvSpPr>
          <p:spPr>
            <a:xfrm>
              <a:off x="6721667" y="5336843"/>
              <a:ext cx="2294921" cy="471199"/>
            </a:xfrm>
            <a:prstGeom prst="can">
              <a:avLst/>
            </a:prstGeom>
            <a:gradFill>
              <a:gsLst>
                <a:gs pos="0">
                  <a:schemeClr val="accent2">
                    <a:lumMod val="75000"/>
                  </a:schemeClr>
                </a:gs>
                <a:gs pos="100000">
                  <a:schemeClr val="accent2">
                    <a:lumMod val="60000"/>
                    <a:lumOff val="40000"/>
                  </a:schemeClr>
                </a:gs>
              </a:gsLst>
            </a:gra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Land Use</a:t>
              </a:r>
            </a:p>
          </p:txBody>
        </p:sp>
        <p:sp>
          <p:nvSpPr>
            <p:cNvPr id="39" name="Can 38">
              <a:extLst>
                <a:ext uri="{FF2B5EF4-FFF2-40B4-BE49-F238E27FC236}">
                  <a16:creationId xmlns:a16="http://schemas.microsoft.com/office/drawing/2014/main" id="{C085EC79-42BA-244E-ACAD-4005D3A792D6}"/>
                </a:ext>
              </a:extLst>
            </p:cNvPr>
            <p:cNvSpPr/>
            <p:nvPr/>
          </p:nvSpPr>
          <p:spPr>
            <a:xfrm>
              <a:off x="6721667" y="4718153"/>
              <a:ext cx="2294921" cy="690394"/>
            </a:xfrm>
            <a:prstGeom prst="can">
              <a:avLst/>
            </a:prstGeom>
            <a:gradFill>
              <a:gsLst>
                <a:gs pos="0">
                  <a:schemeClr val="accent2">
                    <a:lumMod val="75000"/>
                  </a:schemeClr>
                </a:gs>
                <a:gs pos="100000">
                  <a:schemeClr val="accent2">
                    <a:lumMod val="60000"/>
                    <a:lumOff val="40000"/>
                  </a:schemeClr>
                </a:gs>
              </a:gsLst>
            </a:gra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Agricultural Production</a:t>
              </a:r>
            </a:p>
          </p:txBody>
        </p:sp>
        <p:sp>
          <p:nvSpPr>
            <p:cNvPr id="40" name="Can 39">
              <a:extLst>
                <a:ext uri="{FF2B5EF4-FFF2-40B4-BE49-F238E27FC236}">
                  <a16:creationId xmlns:a16="http://schemas.microsoft.com/office/drawing/2014/main" id="{761FBBCB-39CF-F342-AD67-0C7E63102B55}"/>
                </a:ext>
              </a:extLst>
            </p:cNvPr>
            <p:cNvSpPr/>
            <p:nvPr/>
          </p:nvSpPr>
          <p:spPr>
            <a:xfrm>
              <a:off x="6721667" y="4077992"/>
              <a:ext cx="2294921" cy="750277"/>
            </a:xfrm>
            <a:prstGeom prst="can">
              <a:avLst/>
            </a:prstGeom>
            <a:gradFill>
              <a:gsLst>
                <a:gs pos="0">
                  <a:schemeClr val="accent2">
                    <a:lumMod val="75000"/>
                  </a:schemeClr>
                </a:gs>
                <a:gs pos="100000">
                  <a:schemeClr val="accent2">
                    <a:lumMod val="60000"/>
                    <a:lumOff val="40000"/>
                  </a:schemeClr>
                </a:gs>
              </a:gsLst>
            </a:gra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Energy Supplies and Demands</a:t>
              </a:r>
            </a:p>
          </p:txBody>
        </p:sp>
        <p:sp>
          <p:nvSpPr>
            <p:cNvPr id="41" name="Can 40">
              <a:extLst>
                <a:ext uri="{FF2B5EF4-FFF2-40B4-BE49-F238E27FC236}">
                  <a16:creationId xmlns:a16="http://schemas.microsoft.com/office/drawing/2014/main" id="{B6518004-EED9-1240-876F-81A8B9C752F5}"/>
                </a:ext>
              </a:extLst>
            </p:cNvPr>
            <p:cNvSpPr/>
            <p:nvPr/>
          </p:nvSpPr>
          <p:spPr>
            <a:xfrm>
              <a:off x="6721667" y="3713783"/>
              <a:ext cx="2294921" cy="480191"/>
            </a:xfrm>
            <a:prstGeom prst="can">
              <a:avLst/>
            </a:prstGeom>
            <a:gradFill>
              <a:gsLst>
                <a:gs pos="0">
                  <a:schemeClr val="accent2">
                    <a:lumMod val="75000"/>
                  </a:schemeClr>
                </a:gs>
                <a:gs pos="100000">
                  <a:schemeClr val="accent2">
                    <a:lumMod val="60000"/>
                    <a:lumOff val="40000"/>
                  </a:schemeClr>
                </a:gs>
              </a:gsLst>
            </a:gra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Prices</a:t>
              </a:r>
            </a:p>
          </p:txBody>
        </p:sp>
        <p:sp>
          <p:nvSpPr>
            <p:cNvPr id="42" name="Can 41">
              <a:extLst>
                <a:ext uri="{FF2B5EF4-FFF2-40B4-BE49-F238E27FC236}">
                  <a16:creationId xmlns:a16="http://schemas.microsoft.com/office/drawing/2014/main" id="{08B5E879-C550-C447-BB60-FAA9C3974793}"/>
                </a:ext>
              </a:extLst>
            </p:cNvPr>
            <p:cNvSpPr/>
            <p:nvPr/>
          </p:nvSpPr>
          <p:spPr>
            <a:xfrm>
              <a:off x="6721667" y="3284828"/>
              <a:ext cx="2294921" cy="471199"/>
            </a:xfrm>
            <a:prstGeom prst="can">
              <a:avLst/>
            </a:prstGeom>
            <a:gradFill>
              <a:gsLst>
                <a:gs pos="0">
                  <a:schemeClr val="accent2">
                    <a:lumMod val="75000"/>
                  </a:schemeClr>
                </a:gs>
                <a:gs pos="100000">
                  <a:schemeClr val="accent2">
                    <a:lumMod val="60000"/>
                    <a:lumOff val="40000"/>
                  </a:schemeClr>
                </a:gs>
              </a:gsLst>
            </a:gradFill>
            <a:ln>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Emissions</a:t>
              </a:r>
            </a:p>
          </p:txBody>
        </p:sp>
        <p:sp>
          <p:nvSpPr>
            <p:cNvPr id="43" name="Can 42">
              <a:extLst>
                <a:ext uri="{FF2B5EF4-FFF2-40B4-BE49-F238E27FC236}">
                  <a16:creationId xmlns:a16="http://schemas.microsoft.com/office/drawing/2014/main" id="{361B0D88-EC59-E64F-AE5A-185FE6309028}"/>
                </a:ext>
              </a:extLst>
            </p:cNvPr>
            <p:cNvSpPr/>
            <p:nvPr/>
          </p:nvSpPr>
          <p:spPr>
            <a:xfrm>
              <a:off x="6721667" y="2836786"/>
              <a:ext cx="2294921" cy="480191"/>
            </a:xfrm>
            <a:prstGeom prst="can">
              <a:avLst/>
            </a:prstGeom>
            <a:gradFill>
              <a:gsLst>
                <a:gs pos="0">
                  <a:schemeClr val="accent3">
                    <a:lumMod val="75000"/>
                  </a:schemeClr>
                </a:gs>
                <a:gs pos="100000">
                  <a:schemeClr val="accent3">
                    <a:lumMod val="60000"/>
                    <a:lumOff val="40000"/>
                  </a:schemeClr>
                </a:gs>
              </a:gsLst>
            </a:gra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Policies</a:t>
              </a:r>
            </a:p>
          </p:txBody>
        </p:sp>
        <p:sp>
          <p:nvSpPr>
            <p:cNvPr id="44" name="Can 43">
              <a:extLst>
                <a:ext uri="{FF2B5EF4-FFF2-40B4-BE49-F238E27FC236}">
                  <a16:creationId xmlns:a16="http://schemas.microsoft.com/office/drawing/2014/main" id="{3C7AC159-70DB-F24D-8893-2B718AB50F17}"/>
                </a:ext>
              </a:extLst>
            </p:cNvPr>
            <p:cNvSpPr/>
            <p:nvPr/>
          </p:nvSpPr>
          <p:spPr>
            <a:xfrm>
              <a:off x="6721667" y="2140314"/>
              <a:ext cx="2294921" cy="750277"/>
            </a:xfrm>
            <a:prstGeom prst="can">
              <a:avLst/>
            </a:prstGeom>
            <a:gradFill>
              <a:gsLst>
                <a:gs pos="0">
                  <a:schemeClr val="accent3">
                    <a:lumMod val="75000"/>
                  </a:schemeClr>
                </a:gs>
                <a:gs pos="100000">
                  <a:schemeClr val="accent3">
                    <a:lumMod val="60000"/>
                    <a:lumOff val="40000"/>
                  </a:schemeClr>
                </a:gs>
              </a:gsLst>
            </a:gra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Technology Characteristics</a:t>
              </a:r>
            </a:p>
          </p:txBody>
        </p:sp>
        <p:sp>
          <p:nvSpPr>
            <p:cNvPr id="45" name="Can 44">
              <a:extLst>
                <a:ext uri="{FF2B5EF4-FFF2-40B4-BE49-F238E27FC236}">
                  <a16:creationId xmlns:a16="http://schemas.microsoft.com/office/drawing/2014/main" id="{F55EC96E-E65D-5A40-B431-CD97F4897CB7}"/>
                </a:ext>
              </a:extLst>
            </p:cNvPr>
            <p:cNvSpPr/>
            <p:nvPr/>
          </p:nvSpPr>
          <p:spPr>
            <a:xfrm>
              <a:off x="6721667" y="1772802"/>
              <a:ext cx="2294921" cy="471199"/>
            </a:xfrm>
            <a:prstGeom prst="can">
              <a:avLst/>
            </a:prstGeom>
            <a:gradFill>
              <a:gsLst>
                <a:gs pos="0">
                  <a:schemeClr val="accent3">
                    <a:lumMod val="75000"/>
                  </a:schemeClr>
                </a:gs>
                <a:gs pos="100000">
                  <a:schemeClr val="accent3">
                    <a:lumMod val="60000"/>
                    <a:lumOff val="40000"/>
                  </a:schemeClr>
                </a:gs>
              </a:gsLst>
            </a:gra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Labor Productivity</a:t>
              </a:r>
            </a:p>
          </p:txBody>
        </p:sp>
        <p:sp>
          <p:nvSpPr>
            <p:cNvPr id="46" name="Can 45">
              <a:extLst>
                <a:ext uri="{FF2B5EF4-FFF2-40B4-BE49-F238E27FC236}">
                  <a16:creationId xmlns:a16="http://schemas.microsoft.com/office/drawing/2014/main" id="{70319D17-E91A-BC4A-B4F8-6EB309CBC7DF}"/>
                </a:ext>
              </a:extLst>
            </p:cNvPr>
            <p:cNvSpPr/>
            <p:nvPr/>
          </p:nvSpPr>
          <p:spPr>
            <a:xfrm>
              <a:off x="6721667" y="1354071"/>
              <a:ext cx="2294921" cy="471199"/>
            </a:xfrm>
            <a:prstGeom prst="can">
              <a:avLst/>
            </a:prstGeom>
            <a:gradFill>
              <a:gsLst>
                <a:gs pos="0">
                  <a:schemeClr val="accent3">
                    <a:lumMod val="75000"/>
                  </a:schemeClr>
                </a:gs>
                <a:gs pos="100000">
                  <a:schemeClr val="accent3">
                    <a:lumMod val="60000"/>
                    <a:lumOff val="40000"/>
                  </a:schemeClr>
                </a:gs>
              </a:gsLst>
            </a:gra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Population</a:t>
              </a:r>
            </a:p>
          </p:txBody>
        </p:sp>
      </p:grpSp>
      <p:sp>
        <p:nvSpPr>
          <p:cNvPr id="47" name="Right Arrow 46">
            <a:extLst>
              <a:ext uri="{FF2B5EF4-FFF2-40B4-BE49-F238E27FC236}">
                <a16:creationId xmlns:a16="http://schemas.microsoft.com/office/drawing/2014/main" id="{E8BBAE6C-0AFA-8A47-BE92-65F2C83B198F}"/>
              </a:ext>
            </a:extLst>
          </p:cNvPr>
          <p:cNvSpPr/>
          <p:nvPr/>
        </p:nvSpPr>
        <p:spPr>
          <a:xfrm>
            <a:off x="4988893" y="4431805"/>
            <a:ext cx="653173" cy="956856"/>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p>
        </p:txBody>
      </p:sp>
    </p:spTree>
    <p:extLst>
      <p:ext uri="{BB962C8B-B14F-4D97-AF65-F5344CB8AC3E}">
        <p14:creationId xmlns:p14="http://schemas.microsoft.com/office/powerpoint/2010/main" val="115927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C41CB5-1AD4-419C-BE1A-595123120187}"/>
              </a:ext>
            </a:extLst>
          </p:cNvPr>
          <p:cNvSpPr>
            <a:spLocks noGrp="1"/>
          </p:cNvSpPr>
          <p:nvPr>
            <p:ph type="title"/>
          </p:nvPr>
        </p:nvSpPr>
        <p:spPr>
          <a:xfrm>
            <a:off x="2812312" y="270933"/>
            <a:ext cx="11162106" cy="1310979"/>
          </a:xfrm>
        </p:spPr>
        <p:txBody>
          <a:bodyPr/>
          <a:lstStyle/>
          <a:p>
            <a:r>
              <a:rPr lang="en-US" dirty="0"/>
              <a:t>GCAM Results are a function of scenario input assumptions </a:t>
            </a:r>
          </a:p>
        </p:txBody>
      </p:sp>
      <p:sp>
        <p:nvSpPr>
          <p:cNvPr id="5" name="Content Placeholder 3">
            <a:extLst>
              <a:ext uri="{FF2B5EF4-FFF2-40B4-BE49-F238E27FC236}">
                <a16:creationId xmlns:a16="http://schemas.microsoft.com/office/drawing/2014/main" id="{8B945D97-7ECB-2846-9E1C-F88FE3259952}"/>
              </a:ext>
            </a:extLst>
          </p:cNvPr>
          <p:cNvSpPr txBox="1">
            <a:spLocks/>
          </p:cNvSpPr>
          <p:nvPr/>
        </p:nvSpPr>
        <p:spPr>
          <a:xfrm>
            <a:off x="1158949" y="1652553"/>
            <a:ext cx="13157791" cy="4764195"/>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solidFill>
                  <a:schemeClr val="tx1">
                    <a:lumMod val="50000"/>
                  </a:schemeClr>
                </a:solidFill>
                <a:latin typeface="Calibri" panose="020F0502020204030204" pitchFamily="34" charset="0"/>
                <a:cs typeface="Calibri" panose="020F0502020204030204" pitchFamily="34" charset="0"/>
              </a:rPr>
              <a:t>Design Philosophy – flexible, data-driven modeling so that the input assumptions and parameters are open to users and can generate very different scenario results.</a:t>
            </a:r>
          </a:p>
          <a:p>
            <a:pPr lvl="1"/>
            <a:r>
              <a:rPr lang="en-US" dirty="0">
                <a:solidFill>
                  <a:schemeClr val="tx1">
                    <a:lumMod val="50000"/>
                  </a:schemeClr>
                </a:solidFill>
                <a:latin typeface="Calibri" panose="020F0502020204030204" pitchFamily="34" charset="0"/>
                <a:cs typeface="Calibri" panose="020F0502020204030204" pitchFamily="34" charset="0"/>
              </a:rPr>
              <a:t>This is an obvious goal probably shared by all such models, but it is worth noting.</a:t>
            </a:r>
          </a:p>
          <a:p>
            <a:endParaRPr lang="en-US" dirty="0">
              <a:solidFill>
                <a:schemeClr val="tx1">
                  <a:lumMod val="50000"/>
                </a:schemeClr>
              </a:solidFill>
              <a:latin typeface="Calibri" panose="020F0502020204030204" pitchFamily="34" charset="0"/>
              <a:cs typeface="Calibri" panose="020F0502020204030204" pitchFamily="34" charset="0"/>
            </a:endParaRPr>
          </a:p>
          <a:p>
            <a:r>
              <a:rPr lang="en-US" dirty="0">
                <a:solidFill>
                  <a:schemeClr val="tx1">
                    <a:lumMod val="50000"/>
                  </a:schemeClr>
                </a:solidFill>
                <a:latin typeface="Calibri" panose="020F0502020204030204" pitchFamily="34" charset="0"/>
                <a:cs typeface="Calibri" panose="020F0502020204030204" pitchFamily="34" charset="0"/>
              </a:rPr>
              <a:t>Examples.</a:t>
            </a:r>
          </a:p>
          <a:p>
            <a:pPr lvl="1"/>
            <a:r>
              <a:rPr lang="en-US" dirty="0">
                <a:solidFill>
                  <a:schemeClr val="tx1">
                    <a:lumMod val="50000"/>
                  </a:schemeClr>
                </a:solidFill>
                <a:latin typeface="Calibri" panose="020F0502020204030204" pitchFamily="34" charset="0"/>
                <a:cs typeface="Calibri" panose="020F0502020204030204" pitchFamily="34" charset="0"/>
              </a:rPr>
              <a:t>Based on varying assumptions about cost and resources for renewable, fossil, and nuclear power, generate very different scenarios of the future energy mix,</a:t>
            </a:r>
          </a:p>
          <a:p>
            <a:pPr lvl="1"/>
            <a:r>
              <a:rPr lang="en-US" dirty="0">
                <a:solidFill>
                  <a:schemeClr val="tx1">
                    <a:lumMod val="50000"/>
                  </a:schemeClr>
                </a:solidFill>
                <a:latin typeface="Calibri" panose="020F0502020204030204" pitchFamily="34" charset="0"/>
                <a:cs typeface="Calibri" panose="020F0502020204030204" pitchFamily="34" charset="0"/>
              </a:rPr>
              <a:t>And see a very different energy mix in a scenario that assumes a transition to low-carbon energy.</a:t>
            </a:r>
          </a:p>
          <a:p>
            <a:pPr lvl="1"/>
            <a:endParaRPr lang="en-US" dirty="0">
              <a:solidFill>
                <a:schemeClr val="tx1">
                  <a:lumMod val="50000"/>
                </a:schemeClr>
              </a:solidFill>
              <a:latin typeface="Calibri" panose="020F0502020204030204" pitchFamily="34" charset="0"/>
              <a:cs typeface="Calibri" panose="020F0502020204030204" pitchFamily="34" charset="0"/>
            </a:endParaRPr>
          </a:p>
          <a:p>
            <a:r>
              <a:rPr lang="en-US" dirty="0">
                <a:solidFill>
                  <a:schemeClr val="tx1">
                    <a:lumMod val="50000"/>
                  </a:schemeClr>
                </a:solidFill>
                <a:latin typeface="Calibri" panose="020F0502020204030204" pitchFamily="34" charset="0"/>
                <a:cs typeface="Calibri" panose="020F0502020204030204" pitchFamily="34" charset="0"/>
              </a:rPr>
              <a:t>To the extent possible, make important “constraints” and “drivers” based on user-controlled input assumptions rather than be subsumed into the model structure.</a:t>
            </a:r>
          </a:p>
          <a:p>
            <a:pPr lvl="1"/>
            <a:r>
              <a:rPr lang="en-US" dirty="0">
                <a:solidFill>
                  <a:schemeClr val="tx1">
                    <a:lumMod val="50000"/>
                  </a:schemeClr>
                </a:solidFill>
                <a:latin typeface="Calibri" panose="020F0502020204030204" pitchFamily="34" charset="0"/>
                <a:cs typeface="Calibri" panose="020F0502020204030204" pitchFamily="34" charset="0"/>
              </a:rPr>
              <a:t>For example, assumptions about amount of land allowed for commercial expansion for agriculture and bioenergy production.</a:t>
            </a:r>
          </a:p>
          <a:p>
            <a:pPr lvl="1"/>
            <a:r>
              <a:rPr lang="en-US" dirty="0">
                <a:solidFill>
                  <a:schemeClr val="tx1">
                    <a:lumMod val="50000"/>
                  </a:schemeClr>
                </a:solidFill>
                <a:latin typeface="Calibri" panose="020F0502020204030204" pitchFamily="34" charset="0"/>
                <a:cs typeface="Calibri" panose="020F0502020204030204" pitchFamily="34" charset="0"/>
              </a:rPr>
              <a:t>Or additional costs for integrating a higher share of variable renewable energy.  </a:t>
            </a:r>
          </a:p>
          <a:p>
            <a:endParaRPr lang="en-US" dirty="0">
              <a:solidFill>
                <a:schemeClr val="tx1">
                  <a:lumMod val="50000"/>
                </a:schemeClr>
              </a:solidFill>
              <a:latin typeface="Calibri" panose="020F0502020204030204" pitchFamily="34" charset="0"/>
              <a:cs typeface="Calibri" panose="020F0502020204030204" pitchFamily="34" charset="0"/>
            </a:endParaRPr>
          </a:p>
          <a:p>
            <a:endParaRPr lang="en-US" dirty="0">
              <a:solidFill>
                <a:schemeClr val="tx1">
                  <a:lumMod val="50000"/>
                </a:schemeClr>
              </a:solidFill>
              <a:latin typeface="Calibri" panose="020F0502020204030204" pitchFamily="34" charset="0"/>
              <a:cs typeface="Calibri" panose="020F0502020204030204" pitchFamily="34" charset="0"/>
            </a:endParaRPr>
          </a:p>
          <a:p>
            <a:pPr marL="0" indent="0">
              <a:buNone/>
            </a:pPr>
            <a:endParaRPr lang="en-US" dirty="0">
              <a:solidFill>
                <a:schemeClr val="tx1">
                  <a:lumMod val="50000"/>
                </a:schemeClr>
              </a:solidFill>
              <a:latin typeface="Calibri" panose="020F0502020204030204" pitchFamily="34" charset="0"/>
              <a:cs typeface="Calibri" panose="020F0502020204030204" pitchFamily="34" charset="0"/>
            </a:endParaRPr>
          </a:p>
          <a:p>
            <a:r>
              <a:rPr lang="en-US" dirty="0">
                <a:solidFill>
                  <a:schemeClr val="tx1">
                    <a:lumMod val="50000"/>
                  </a:schemeClr>
                </a:solidFill>
                <a:latin typeface="Calibri" panose="020F0502020204030204" pitchFamily="34" charset="0"/>
                <a:cs typeface="Calibri" panose="020F0502020204030204" pitchFamily="34" charset="0"/>
              </a:rPr>
              <a:t>GCAM has an international user base and has been downloaded thousands of times.</a:t>
            </a:r>
          </a:p>
          <a:p>
            <a:r>
              <a:rPr lang="en-US" dirty="0">
                <a:solidFill>
                  <a:schemeClr val="tx1">
                    <a:lumMod val="50000"/>
                  </a:schemeClr>
                </a:solidFill>
                <a:latin typeface="Calibri" panose="020F0502020204030204" pitchFamily="34" charset="0"/>
                <a:cs typeface="Calibri" panose="020F0502020204030204" pitchFamily="34" charset="0"/>
              </a:rPr>
              <a:t>GCAM has been used extensively by PNNL and collaborators in several countries such as India, Canada, China, Spain, Pakistan, and Colombia.</a:t>
            </a:r>
          </a:p>
          <a:p>
            <a:pPr marL="0" indent="0">
              <a:buNone/>
            </a:pPr>
            <a:endParaRPr lang="en-US" dirty="0">
              <a:solidFill>
                <a:schemeClr val="tx1">
                  <a:lumMod val="50000"/>
                </a:schemeClr>
              </a:solidFill>
              <a:latin typeface="Calibri" panose="020F0502020204030204" pitchFamily="34" charset="0"/>
              <a:cs typeface="Calibri" panose="020F0502020204030204" pitchFamily="34" charset="0"/>
            </a:endParaRPr>
          </a:p>
          <a:p>
            <a:endParaRPr lang="en-US"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205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9.potx" id="{B8E5E1D6-484E-4E18-B366-2465010C1150}" vid="{D02451A5-06EE-4263-9DB9-0254920C5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18870</TotalTime>
  <Words>3902</Words>
  <Application>Microsoft Office PowerPoint</Application>
  <PresentationFormat>Custom</PresentationFormat>
  <Paragraphs>485</Paragraphs>
  <Slides>61</Slides>
  <Notes>9</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PNNL_Option_4</vt:lpstr>
      <vt:lpstr>GCAM Overview </vt:lpstr>
      <vt:lpstr> Session Outline</vt:lpstr>
      <vt:lpstr>GCAM explores the interactions among multiple human and Earth systems</vt:lpstr>
      <vt:lpstr>GCAM Scope and Coverage</vt:lpstr>
      <vt:lpstr>GCAM Modeling Approach: Economic Equilibrium with Physical Detail</vt:lpstr>
      <vt:lpstr>Logit Choice Mechanism for Economic Decisions </vt:lpstr>
      <vt:lpstr>Regional Teleconnections and Economic Trade</vt:lpstr>
      <vt:lpstr>GCAM Results are a function of scenario input assumptions </vt:lpstr>
      <vt:lpstr>GCAM Results are a function of scenario input assumptions </vt:lpstr>
      <vt:lpstr>GCAM Modeling of Low-Carbon Scenarios</vt:lpstr>
      <vt:lpstr>What’s inside the GCAM?</vt:lpstr>
      <vt:lpstr>GCAM Energy Sector Modeling</vt:lpstr>
      <vt:lpstr>GCAM Energy System</vt:lpstr>
      <vt:lpstr>GCAM Fossil Resources:  Resource-Reserve model</vt:lpstr>
      <vt:lpstr>GCAM Modeling of fossil fuel trade</vt:lpstr>
      <vt:lpstr>GCAM Natural Gas Pipeline and LNG Trade</vt:lpstr>
      <vt:lpstr>GCAM Renewable Resources</vt:lpstr>
      <vt:lpstr>GCAM Renewable Intermittency</vt:lpstr>
      <vt:lpstr>GCAM Electricity Generation</vt:lpstr>
      <vt:lpstr>GCAM Hydrogen Production</vt:lpstr>
      <vt:lpstr>GCAM Industrial Sector</vt:lpstr>
      <vt:lpstr>GCAM Iron and Steel Technologies</vt:lpstr>
      <vt:lpstr>GCAM Transportation</vt:lpstr>
      <vt:lpstr>GCAM Buildings</vt:lpstr>
      <vt:lpstr>GCAM Industry</vt:lpstr>
      <vt:lpstr>GCAM example results from Reference, RCP 2.6. RCP 1.9: Electricity Generation</vt:lpstr>
      <vt:lpstr>GCAM example results from Reference, RCP 2.6. RCP 1.9: Industrial final energy</vt:lpstr>
      <vt:lpstr>GCAM Agriculture and Land Use Modeling</vt:lpstr>
      <vt:lpstr>GCAM Land Use Regions</vt:lpstr>
      <vt:lpstr>GCAM Land Use Categories (within each land use region)</vt:lpstr>
      <vt:lpstr>GCAM Ag/Forest/Land Modeling: Inputs and Outputs</vt:lpstr>
      <vt:lpstr>Economic Competition for Irrigation and Intensification</vt:lpstr>
      <vt:lpstr>Agricultural Demand</vt:lpstr>
      <vt:lpstr>The Agricultural System: Calibration</vt:lpstr>
      <vt:lpstr>The Agricultural System: Land Competition</vt:lpstr>
      <vt:lpstr>Land Competition and Logit Exponents</vt:lpstr>
      <vt:lpstr>Logit Exponents and Elasticities</vt:lpstr>
      <vt:lpstr>Land Use Change and Terrestrial Carbon</vt:lpstr>
      <vt:lpstr>Other Agricultural Emissions</vt:lpstr>
      <vt:lpstr>Land Protection and Valuing Terrestrial Carbon</vt:lpstr>
      <vt:lpstr>Importance of Land Availability/Protection Assumptions</vt:lpstr>
      <vt:lpstr>GCAM Water Sector Modeling</vt:lpstr>
      <vt:lpstr>What’s inside the GCAM?</vt:lpstr>
      <vt:lpstr>PowerPoint Presentation</vt:lpstr>
      <vt:lpstr>Water Supply in GCAM</vt:lpstr>
      <vt:lpstr>PowerPoint Presentation</vt:lpstr>
      <vt:lpstr>Surface Water Supply and Cost Curves in GCAM</vt:lpstr>
      <vt:lpstr>Groundwater Supply and Cost Curves in GCAM</vt:lpstr>
      <vt:lpstr>Surface Water and Groundwater Price Interaction</vt:lpstr>
      <vt:lpstr>PowerPoint Presentation</vt:lpstr>
      <vt:lpstr>Water Demand in GCAM</vt:lpstr>
      <vt:lpstr>Understanding the Types Water Demand in GCAM</vt:lpstr>
      <vt:lpstr>Sectoral Water Demands in GCAM</vt:lpstr>
      <vt:lpstr>Sectoral Water Demand Coefficients</vt:lpstr>
      <vt:lpstr>Sectoral Water Demand Coefficients</vt:lpstr>
      <vt:lpstr>Recent Water Demand Results</vt:lpstr>
      <vt:lpstr>Recent Water Demand Results</vt:lpstr>
      <vt:lpstr>Recent Water Demand Results</vt:lpstr>
      <vt:lpstr>The End</vt:lpstr>
      <vt:lpstr>GCAM results from Reference, RCP 2.6. RCP 1.9: Transportation final energy</vt:lpstr>
      <vt:lpstr>GCAM results from Reference, RCP 2.6. RCP 1.9: Buildings final energy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GCAM Quarterly Update</dc:title>
  <dc:creator>Calvin, Katherine V</dc:creator>
  <cp:lastModifiedBy>Iyer, Gokul C</cp:lastModifiedBy>
  <cp:revision>618</cp:revision>
  <dcterms:created xsi:type="dcterms:W3CDTF">2020-11-11T21:41:18Z</dcterms:created>
  <dcterms:modified xsi:type="dcterms:W3CDTF">2024-06-06T14:52:06Z</dcterms:modified>
</cp:coreProperties>
</file>